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15" r:id="rId1"/>
  </p:sldMasterIdLst>
  <p:notesMasterIdLst>
    <p:notesMasterId r:id="rId32"/>
  </p:notesMasterIdLst>
  <p:handoutMasterIdLst>
    <p:handoutMasterId r:id="rId33"/>
  </p:handoutMasterIdLst>
  <p:sldIdLst>
    <p:sldId id="697" r:id="rId2"/>
    <p:sldId id="690" r:id="rId3"/>
    <p:sldId id="649" r:id="rId4"/>
    <p:sldId id="699" r:id="rId5"/>
    <p:sldId id="698" r:id="rId6"/>
    <p:sldId id="687" r:id="rId7"/>
    <p:sldId id="652" r:id="rId8"/>
    <p:sldId id="692" r:id="rId9"/>
    <p:sldId id="653" r:id="rId10"/>
    <p:sldId id="679" r:id="rId11"/>
    <p:sldId id="693" r:id="rId12"/>
    <p:sldId id="684" r:id="rId13"/>
    <p:sldId id="676" r:id="rId14"/>
    <p:sldId id="674" r:id="rId15"/>
    <p:sldId id="696" r:id="rId16"/>
    <p:sldId id="675" r:id="rId17"/>
    <p:sldId id="678" r:id="rId18"/>
    <p:sldId id="700" r:id="rId19"/>
    <p:sldId id="669" r:id="rId20"/>
    <p:sldId id="670" r:id="rId21"/>
    <p:sldId id="671" r:id="rId22"/>
    <p:sldId id="694" r:id="rId23"/>
    <p:sldId id="695" r:id="rId24"/>
    <p:sldId id="685" r:id="rId25"/>
    <p:sldId id="686" r:id="rId26"/>
    <p:sldId id="688" r:id="rId27"/>
    <p:sldId id="681" r:id="rId28"/>
    <p:sldId id="682" r:id="rId29"/>
    <p:sldId id="683" r:id="rId30"/>
    <p:sldId id="316" r:id="rId31"/>
  </p:sldIdLst>
  <p:sldSz cx="9144000" cy="6858000" type="screen4x3"/>
  <p:notesSz cx="6834188" cy="99790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68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9FF"/>
    <a:srgbClr val="9933FF"/>
    <a:srgbClr val="0000FF"/>
    <a:srgbClr val="FFFF66"/>
    <a:srgbClr val="0000CC"/>
    <a:srgbClr val="FF0000"/>
    <a:srgbClr val="003366"/>
    <a:srgbClr val="FFFFCC"/>
    <a:srgbClr val="FFCC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9876" autoAdjust="0"/>
  </p:normalViewPr>
  <p:slideViewPr>
    <p:cSldViewPr snapToGrid="0" snapToObjects="1">
      <p:cViewPr varScale="1">
        <p:scale>
          <a:sx n="86" d="100"/>
          <a:sy n="86" d="100"/>
        </p:scale>
        <p:origin x="1608" y="62"/>
      </p:cViewPr>
      <p:guideLst>
        <p:guide orient="horz" pos="296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-1848" y="-84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026">
            <a:extLst>
              <a:ext uri="{FF2B5EF4-FFF2-40B4-BE49-F238E27FC236}">
                <a16:creationId xmlns:a16="http://schemas.microsoft.com/office/drawing/2014/main" id="{3CBFB05D-CDF1-4D15-A96E-5FE0A899BB2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22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t" anchorCtr="0" compatLnSpc="1">
            <a:prstTxWarp prst="textNoShape">
              <a:avLst/>
            </a:prstTxWarp>
          </a:bodyPr>
          <a:lstStyle>
            <a:lvl1pPr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499" name="Rectangle 1027">
            <a:extLst>
              <a:ext uri="{FF2B5EF4-FFF2-40B4-BE49-F238E27FC236}">
                <a16:creationId xmlns:a16="http://schemas.microsoft.com/office/drawing/2014/main" id="{8D77509E-9BB4-44E6-BC32-5AA5AD08E21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1913" y="0"/>
            <a:ext cx="29622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t" anchorCtr="0" compatLnSpc="1">
            <a:prstTxWarp prst="textNoShape">
              <a:avLst/>
            </a:prstTxWarp>
          </a:bodyPr>
          <a:lstStyle>
            <a:lvl1pPr algn="r"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500" name="Rectangle 1028">
            <a:extLst>
              <a:ext uri="{FF2B5EF4-FFF2-40B4-BE49-F238E27FC236}">
                <a16:creationId xmlns:a16="http://schemas.microsoft.com/office/drawing/2014/main" id="{5A13824C-1AD7-43C6-A134-BAA38632BD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82138"/>
            <a:ext cx="29622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b" anchorCtr="0" compatLnSpc="1">
            <a:prstTxWarp prst="textNoShape">
              <a:avLst/>
            </a:prstTxWarp>
          </a:bodyPr>
          <a:lstStyle>
            <a:lvl1pPr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501" name="Rectangle 1029">
            <a:extLst>
              <a:ext uri="{FF2B5EF4-FFF2-40B4-BE49-F238E27FC236}">
                <a16:creationId xmlns:a16="http://schemas.microsoft.com/office/drawing/2014/main" id="{F95A6FD6-31FF-4A32-BA56-CA3D556C4BD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1913" y="9482138"/>
            <a:ext cx="29622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b" anchorCtr="0" compatLnSpc="1">
            <a:prstTxWarp prst="textNoShape">
              <a:avLst/>
            </a:prstTxWarp>
          </a:bodyPr>
          <a:lstStyle>
            <a:lvl1pPr algn="r" defTabSz="901700" eaLnBrk="1" hangingPunct="1">
              <a:spcBef>
                <a:spcPct val="0"/>
              </a:spcBef>
              <a:defRPr sz="1200" b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A97668D0-9A96-4798-B579-AE1E8778DC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C4604B7-F4D9-49E4-B3F2-F7C6B28AAA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22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t" anchorCtr="0" compatLnSpc="1">
            <a:prstTxWarp prst="textNoShape">
              <a:avLst/>
            </a:prstTxWarp>
          </a:bodyPr>
          <a:lstStyle>
            <a:lvl1pPr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254FDB7-1C94-4ADB-83BE-1A6DC0B61E7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1913" y="0"/>
            <a:ext cx="29622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t" anchorCtr="0" compatLnSpc="1">
            <a:prstTxWarp prst="textNoShape">
              <a:avLst/>
            </a:prstTxWarp>
          </a:bodyPr>
          <a:lstStyle>
            <a:lvl1pPr algn="r"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ED59329-D9CD-4B4C-AC9B-3C2050630D4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5513" y="749300"/>
            <a:ext cx="4986337" cy="3740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380936F1-F17A-49E9-BFEF-BABBB3D9FE5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738688"/>
            <a:ext cx="5008562" cy="449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F480BCB6-F628-41BD-8C84-09D2128A45F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82138"/>
            <a:ext cx="29622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b" anchorCtr="0" compatLnSpc="1">
            <a:prstTxWarp prst="textNoShape">
              <a:avLst/>
            </a:prstTxWarp>
          </a:bodyPr>
          <a:lstStyle>
            <a:lvl1pPr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79EFB5E1-A8F3-46D2-B9AE-CEA37A2CE5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1913" y="9482138"/>
            <a:ext cx="29622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b" anchorCtr="0" compatLnSpc="1">
            <a:prstTxWarp prst="textNoShape">
              <a:avLst/>
            </a:prstTxWarp>
          </a:bodyPr>
          <a:lstStyle>
            <a:lvl1pPr algn="r" defTabSz="901700" eaLnBrk="1" hangingPunct="1">
              <a:spcBef>
                <a:spcPct val="0"/>
              </a:spcBef>
              <a:defRPr sz="1200" b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38B71A24-E392-45C1-B090-E4E8D2E09C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7A879A5E-D756-4BF4-991A-D7E2B6B956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489C7F7-DF9E-41CC-94F4-7F6C6074A9AC}" type="slidenum">
              <a:rPr lang="zh-CN" altLang="en-US" sz="1200" b="0" smtClean="0">
                <a:latin typeface="Tahoma" panose="020B0604030504040204" pitchFamily="34" charset="0"/>
              </a:rPr>
              <a:pPr/>
              <a:t>1</a:t>
            </a:fld>
            <a:endParaRPr lang="en-US" altLang="zh-CN" sz="1200" b="0">
              <a:latin typeface="Tahoma" panose="020B060403050404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039482C7-23B5-4161-B33A-407E26C855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B816C78-85B3-4AF4-AFFA-893FCED3E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10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7A879A5E-D756-4BF4-991A-D7E2B6B956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489C7F7-DF9E-41CC-94F4-7F6C6074A9AC}" type="slidenum">
              <a:rPr lang="zh-CN" altLang="en-US" sz="1200" b="0" smtClean="0">
                <a:latin typeface="Tahoma" panose="020B0604030504040204" pitchFamily="34" charset="0"/>
              </a:rPr>
              <a:pPr/>
              <a:t>5</a:t>
            </a:fld>
            <a:endParaRPr lang="en-US" altLang="zh-CN" sz="1200" b="0">
              <a:latin typeface="Tahoma" panose="020B060403050404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039482C7-23B5-4161-B33A-407E26C855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B816C78-85B3-4AF4-AFFA-893FCED3E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85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7A879A5E-D756-4BF4-991A-D7E2B6B956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489C7F7-DF9E-41CC-94F4-7F6C6074A9AC}" type="slidenum">
              <a:rPr lang="zh-CN" altLang="en-US" sz="1200" b="0" smtClean="0">
                <a:latin typeface="Tahoma" panose="020B0604030504040204" pitchFamily="34" charset="0"/>
              </a:rPr>
              <a:pPr/>
              <a:t>30</a:t>
            </a:fld>
            <a:endParaRPr lang="en-US" altLang="zh-CN" sz="1200" b="0">
              <a:latin typeface="Tahoma" panose="020B060403050404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039482C7-23B5-4161-B33A-407E26C855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B816C78-85B3-4AF4-AFFA-893FCED3E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561FA6-B39B-4D60-B480-AB295E5E13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55C57-3FD6-4C30-A478-41738954C32C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1E6409-5853-43D9-87E4-5355CA8821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B6F67D-9666-4EB2-8DA3-77A3C020A6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AFD2D-4CE9-419B-B97B-5B05E23A39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969061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20A83C-583B-4297-8324-C827F9D317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E3EFF-23B3-425D-A1CA-F2631D5B3BF7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50E216-3C49-4DA7-8990-AAA8CEB955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5EEB31-A6F8-479F-9782-3002E69793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4E20-AE15-4560-A704-FAF53A1E86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431650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19B053-D430-4E93-9CA1-DC8250DED1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6B2B5-C772-437F-849F-C020835E3835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A404CC9-A093-4DB8-B893-8D421459BD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FEED42-2B24-4870-82F9-7B4A0E7032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F1567-9A92-48F8-9F74-0ACF54AD0A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016871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220140-9FFB-4DE6-ACA5-8863A3091D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14ED3-3396-456E-B0B5-6F23DAE3D512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25773C-DE7C-4A5F-BDE0-6CA985A29F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E2CF32-6023-4CC1-AAE9-20CC8DB5E8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303E2-7F95-4A8B-BB21-98D81F73EA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162130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B46E7C-9D71-4C4F-9E87-7451C7F775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A618F-3FC8-418C-AC74-F83AC663D7DA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CE06D7-3A09-47E0-B508-194B0CF58A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1354F38-A8A4-43FE-89F0-12908D46E0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166ED-726D-449F-B167-575AB31FBA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67581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A7C0FB-A548-4CF3-A7C9-B66505EE69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6B0EC-672E-4C74-A6F0-7991949A2BAB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2C9D91-BFF2-49D3-9C46-39C14FDD64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C6519B-E106-468C-A2BC-08B78AB3D5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4FC9B-859B-449A-9E1E-77CED39AA5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5947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4C698-D83C-419A-BA0E-DDE7D157D7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223A0-58D5-4219-B251-E21AF7AD5A62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2474A5F-F41F-457B-99F7-783727D7C1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6E2030B-900D-46C3-BF47-A6E471CE80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1342E-B5B1-470F-A7DC-0D122D8C92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727068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8595F9-EA7E-4DE4-AE3E-6A576CC836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880B-41B7-48EF-BA68-9E93CDE9A0B8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1EE128D-EC7E-41A9-828C-4F80FF8AE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2F6F705-B50F-477E-9D58-8CC26CC26D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5B79D-ACAC-4FB0-B861-9C838F2D19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73932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83A3FB6-26E9-4BF9-A548-FC89F4ED8D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0E742-A6A3-4EA0-B192-2E3E3B66A88C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B0DD94B-1B1B-441D-96C3-D63A5B7DEB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03A863D-E542-4786-B18F-0C1B32B39D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E4994-6C33-4CA4-88DE-ED8BA57D48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807346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B668D5-2D7D-4101-B399-55D97AFBF2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535FD-0658-45FD-BEF2-4BF58E9C11EA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29668-FC5D-41C5-B79A-0262AE200F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AA0FD0-3B95-4B6A-9714-5A3D8E58AC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F4EB3-6383-4BCE-81FC-BB9ABC4A6D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1669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84293-E68A-409C-A9FA-2146041F1F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C1674-02D2-46B8-90BD-0D52043A5654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B49643-9771-4D93-9E84-52A3CD9AAB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75D73-0054-4542-A879-F8822FD87E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61F98-CDA6-4E24-8539-B6E4BA6AD7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67851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1F24631-5F31-4290-81B2-25F3B3789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38CFCE5-E0EB-4DA7-927B-16ABE87C22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428" name="Rectangle 4">
            <a:extLst>
              <a:ext uri="{FF2B5EF4-FFF2-40B4-BE49-F238E27FC236}">
                <a16:creationId xmlns:a16="http://schemas.microsoft.com/office/drawing/2014/main" id="{701E35FB-128C-48EB-B3BE-BC741E368B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2B1EEAA6-6AE8-4BA6-A63D-2B3F39269BF6}" type="datetime1">
              <a:rPr lang="zh-CN" altLang="en-US"/>
              <a:pPr>
                <a:defRPr/>
              </a:pPr>
              <a:t>2020/11/10</a:t>
            </a:fld>
            <a:endParaRPr lang="en-US" altLang="zh-CN"/>
          </a:p>
        </p:txBody>
      </p:sp>
      <p:sp>
        <p:nvSpPr>
          <p:cNvPr id="103429" name="Rectangle 5">
            <a:extLst>
              <a:ext uri="{FF2B5EF4-FFF2-40B4-BE49-F238E27FC236}">
                <a16:creationId xmlns:a16="http://schemas.microsoft.com/office/drawing/2014/main" id="{E53343FF-E051-401A-A36D-13774D57B01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430" name="Rectangle 6">
            <a:extLst>
              <a:ext uri="{FF2B5EF4-FFF2-40B4-BE49-F238E27FC236}">
                <a16:creationId xmlns:a16="http://schemas.microsoft.com/office/drawing/2014/main" id="{1111419B-2DC3-4154-B733-1877FF5B3C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 b="0"/>
            </a:lvl1pPr>
          </a:lstStyle>
          <a:p>
            <a:pPr>
              <a:defRPr/>
            </a:pPr>
            <a:fld id="{589F1D02-F139-49F7-8482-BC9D0BDB2D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6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35.png"/><Relationship Id="rId4" Type="http://schemas.openxmlformats.org/officeDocument/2006/relationships/video" Target="../media/media6.mp4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5">
            <a:extLst>
              <a:ext uri="{FF2B5EF4-FFF2-40B4-BE49-F238E27FC236}">
                <a16:creationId xmlns:a16="http://schemas.microsoft.com/office/drawing/2014/main" id="{F20A5D5B-863F-4178-BE6C-9A68B560C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0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6000" dirty="0">
                <a:solidFill>
                  <a:srgbClr val="0000CC"/>
                </a:solidFill>
                <a:latin typeface="Book Antiqua" panose="02040602050305030304" pitchFamily="18" charset="0"/>
              </a:rPr>
              <a:t>认知与实践</a:t>
            </a:r>
            <a:endParaRPr lang="en-US" altLang="zh-CN" sz="6000" dirty="0">
              <a:solidFill>
                <a:srgbClr val="0000CC"/>
              </a:solidFill>
              <a:latin typeface="Book Antiqua" panose="02040602050305030304" pitchFamily="18" charset="0"/>
            </a:endParaRPr>
          </a:p>
        </p:txBody>
      </p:sp>
      <p:sp>
        <p:nvSpPr>
          <p:cNvPr id="18435" name="灯片编号占位符 1">
            <a:extLst>
              <a:ext uri="{FF2B5EF4-FFF2-40B4-BE49-F238E27FC236}">
                <a16:creationId xmlns:a16="http://schemas.microsoft.com/office/drawing/2014/main" id="{A2FBAE59-9C7A-4FCB-AB42-B9B8E71A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1FB753-5658-47B5-9FDD-F7EE05DCDE45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7199101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AAAEC5B-4F92-47B4-BB59-D84278DC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14" y="3460265"/>
            <a:ext cx="2944194" cy="3096151"/>
          </a:xfrm>
          <a:prstGeom prst="rect">
            <a:avLst/>
          </a:prstGeom>
        </p:spPr>
      </p:pic>
      <p:sp>
        <p:nvSpPr>
          <p:cNvPr id="10242" name="Text Box 32">
            <a:extLst>
              <a:ext uri="{FF2B5EF4-FFF2-40B4-BE49-F238E27FC236}">
                <a16:creationId xmlns:a16="http://schemas.microsoft.com/office/drawing/2014/main" id="{8FD68C1C-CB25-4BF7-B85A-8E8DFF5C5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::controller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0243" name="Rectangle 47">
            <a:extLst>
              <a:ext uri="{FF2B5EF4-FFF2-40B4-BE49-F238E27FC236}">
                <a16:creationId xmlns:a16="http://schemas.microsoft.com/office/drawing/2014/main" id="{378F0420-CE6E-479D-A62D-B85B0CF18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0244" name="灯片编号占位符 1">
            <a:extLst>
              <a:ext uri="{FF2B5EF4-FFF2-40B4-BE49-F238E27FC236}">
                <a16:creationId xmlns:a16="http://schemas.microsoft.com/office/drawing/2014/main" id="{0AC00516-A5FF-4460-8709-80FB7745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E05C59-39B8-495F-8724-DAA75894C51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5ABCCC0-ED0B-436B-A1CE-487C464DF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单实时主站：</a:t>
            </a:r>
            <a:r>
              <a:rPr lang="en-US" altLang="zh-CN" sz="2400" b="0" dirty="0" err="1"/>
              <a:t>EtherCAT</a:t>
            </a:r>
            <a:r>
              <a:rPr lang="en-US" altLang="zh-CN" sz="2400" b="0" dirty="0"/>
              <a:t>, CAN, </a:t>
            </a:r>
            <a:r>
              <a:rPr lang="en-US" altLang="zh-CN" sz="2400" b="0" dirty="0" err="1"/>
              <a:t>Vrep</a:t>
            </a:r>
            <a:r>
              <a:rPr lang="en-US" altLang="zh-CN" sz="2400" b="0" dirty="0"/>
              <a:t>(</a:t>
            </a:r>
            <a:r>
              <a:rPr lang="zh-CN" altLang="en-US" sz="2400" b="0" dirty="0"/>
              <a:t>仿真</a:t>
            </a:r>
            <a:r>
              <a:rPr lang="en-US" altLang="zh-CN" sz="2400" b="0" dirty="0"/>
              <a:t>)</a:t>
            </a:r>
            <a:br>
              <a:rPr lang="zh-CN" altLang="en-US" sz="2400" dirty="0"/>
            </a:b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8F704F8-9143-4D74-A3F0-C72956855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584647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多非实时主站：</a:t>
            </a:r>
            <a:r>
              <a:rPr lang="en-US" altLang="zh-CN" sz="2400" b="0" dirty="0"/>
              <a:t>Com, Socket, </a:t>
            </a:r>
            <a:r>
              <a:rPr lang="en-US" altLang="zh-CN" sz="2400" b="0" dirty="0" err="1"/>
              <a:t>ModBus</a:t>
            </a:r>
            <a:r>
              <a:rPr lang="en-US" altLang="zh-CN" sz="2400" b="0" dirty="0"/>
              <a:t>…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5B828F4-9881-45BE-B162-7984F829C260}"/>
              </a:ext>
            </a:extLst>
          </p:cNvPr>
          <p:cNvGrpSpPr/>
          <p:nvPr/>
        </p:nvGrpSpPr>
        <p:grpSpPr>
          <a:xfrm>
            <a:off x="994499" y="2331491"/>
            <a:ext cx="5410120" cy="2870824"/>
            <a:chOff x="3963143" y="3572489"/>
            <a:chExt cx="5133308" cy="2641185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4D33193-3039-420F-A5DE-A473CEF5B416}"/>
                </a:ext>
              </a:extLst>
            </p:cNvPr>
            <p:cNvSpPr/>
            <p:nvPr/>
          </p:nvSpPr>
          <p:spPr>
            <a:xfrm>
              <a:off x="3963143" y="3653036"/>
              <a:ext cx="2568575" cy="2560638"/>
            </a:xfrm>
            <a:custGeom>
              <a:avLst/>
              <a:gdLst>
                <a:gd name="connsiteX0" fmla="*/ 0 w 2030015"/>
                <a:gd name="connsiteY0" fmla="*/ 0 h 2560320"/>
                <a:gd name="connsiteX1" fmla="*/ 2030015 w 2030015"/>
                <a:gd name="connsiteY1" fmla="*/ 0 h 2560320"/>
                <a:gd name="connsiteX2" fmla="*/ 2030015 w 2030015"/>
                <a:gd name="connsiteY2" fmla="*/ 2560320 h 2560320"/>
                <a:gd name="connsiteX3" fmla="*/ 0 w 2030015"/>
                <a:gd name="connsiteY3" fmla="*/ 2560320 h 2560320"/>
                <a:gd name="connsiteX4" fmla="*/ 0 w 2030015"/>
                <a:gd name="connsiteY4" fmla="*/ 0 h 2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0015" h="2560320">
                  <a:moveTo>
                    <a:pt x="0" y="0"/>
                  </a:moveTo>
                  <a:lnTo>
                    <a:pt x="2030015" y="0"/>
                  </a:lnTo>
                  <a:lnTo>
                    <a:pt x="2030015" y="2560320"/>
                  </a:lnTo>
                  <a:lnTo>
                    <a:pt x="0" y="25603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09550" tIns="209550" rIns="209550" bIns="209550" spcCol="1270" anchor="ctr"/>
            <a:lstStyle/>
            <a:p>
              <a:pPr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4000" dirty="0"/>
                <a:t>控制器</a:t>
              </a:r>
              <a:endParaRPr lang="en-US" altLang="zh-CN" sz="1800" dirty="0"/>
            </a:p>
            <a:p>
              <a:pPr algn="ctr"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000" dirty="0"/>
                <a:t>EtherCAT</a:t>
              </a:r>
              <a:r>
                <a:rPr lang="zh-CN" altLang="en-US" sz="2000" dirty="0"/>
                <a:t>主从站 </a:t>
              </a:r>
              <a:endParaRPr lang="en-US" altLang="zh-CN" sz="2000" dirty="0"/>
            </a:p>
            <a:p>
              <a:pPr algn="ctr"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/>
                <a:t>仿真主站（</a:t>
              </a:r>
              <a:r>
                <a:rPr lang="en-US" altLang="zh-CN" sz="2000" dirty="0"/>
                <a:t>vrep</a:t>
              </a:r>
              <a:r>
                <a:rPr lang="zh-CN" altLang="en-US" sz="2000" dirty="0"/>
                <a:t>）</a:t>
              </a:r>
              <a:endParaRPr lang="en-US" altLang="zh-CN" sz="2000" dirty="0"/>
            </a:p>
            <a:p>
              <a:pPr algn="ctr"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/>
                <a:t>串口、</a:t>
              </a:r>
              <a:r>
                <a:rPr lang="en-US" altLang="zh-CN" sz="2000" dirty="0"/>
                <a:t>TCP</a:t>
              </a:r>
            </a:p>
            <a:p>
              <a:pPr algn="ctr"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/>
                <a:t>支持多主站</a:t>
              </a:r>
              <a:endParaRPr lang="en-US" altLang="zh-CN" sz="20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EF9B791-0A70-462C-B6FF-94F3EE083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9814" y="3572489"/>
              <a:ext cx="2306637" cy="1138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dirty="0"/>
                <a:t>指令输给</a:t>
              </a:r>
              <a:r>
                <a:rPr lang="en-US" altLang="zh-CN" sz="1800" dirty="0"/>
                <a:t>real device</a:t>
              </a:r>
            </a:p>
            <a:p>
              <a:pPr>
                <a:spcBef>
                  <a:spcPct val="0"/>
                </a:spcBef>
              </a:pPr>
              <a:r>
                <a:rPr lang="en-US" altLang="zh-CN" sz="1600" dirty="0"/>
                <a:t>ioPool</a:t>
              </a:r>
            </a:p>
            <a:p>
              <a:pPr>
                <a:spcBef>
                  <a:spcPct val="0"/>
                </a:spcBef>
              </a:pPr>
              <a:r>
                <a:rPr lang="en-US" altLang="zh-CN" sz="1600" dirty="0"/>
                <a:t>motorPool</a:t>
              </a:r>
            </a:p>
            <a:p>
              <a:pPr>
                <a:spcBef>
                  <a:spcPct val="0"/>
                </a:spcBef>
              </a:pPr>
              <a:r>
                <a:rPr lang="en-US" altLang="zh-CN" sz="1600" dirty="0"/>
                <a:t>subsysPool</a:t>
              </a:r>
              <a:endParaRPr lang="zh-CN" altLang="en-US" sz="1600" dirty="0"/>
            </a:p>
          </p:txBody>
        </p:sp>
        <p:sp>
          <p:nvSpPr>
            <p:cNvPr id="37" name="箭头: 下弧形 13">
              <a:extLst>
                <a:ext uri="{FF2B5EF4-FFF2-40B4-BE49-F238E27FC236}">
                  <a16:creationId xmlns:a16="http://schemas.microsoft.com/office/drawing/2014/main" id="{F86119E7-A582-4F80-8AD7-D1077C4F9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7182" y="4590927"/>
              <a:ext cx="1465263" cy="311150"/>
            </a:xfrm>
            <a:prstGeom prst="curvedUpArrow">
              <a:avLst>
                <a:gd name="adj1" fmla="val 24963"/>
                <a:gd name="adj2" fmla="val 49948"/>
                <a:gd name="adj3" fmla="val 25000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zh-CN" altLang="en-US" sz="240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2">
            <a:extLst>
              <a:ext uri="{FF2B5EF4-FFF2-40B4-BE49-F238E27FC236}">
                <a16:creationId xmlns:a16="http://schemas.microsoft.com/office/drawing/2014/main" id="{8FD68C1C-CB25-4BF7-B85A-8E8DFF5C5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::controller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0243" name="Rectangle 47">
            <a:extLst>
              <a:ext uri="{FF2B5EF4-FFF2-40B4-BE49-F238E27FC236}">
                <a16:creationId xmlns:a16="http://schemas.microsoft.com/office/drawing/2014/main" id="{378F0420-CE6E-479D-A62D-B85B0CF18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0244" name="灯片编号占位符 1">
            <a:extLst>
              <a:ext uri="{FF2B5EF4-FFF2-40B4-BE49-F238E27FC236}">
                <a16:creationId xmlns:a16="http://schemas.microsoft.com/office/drawing/2014/main" id="{0AC00516-A5FF-4460-8709-80FB7745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E05C59-39B8-495F-8724-DAA75894C51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8DC93D-1978-4798-8A10-219514ABC067}"/>
              </a:ext>
            </a:extLst>
          </p:cNvPr>
          <p:cNvGrpSpPr/>
          <p:nvPr/>
        </p:nvGrpSpPr>
        <p:grpSpPr>
          <a:xfrm>
            <a:off x="512762" y="1807064"/>
            <a:ext cx="8118475" cy="4286633"/>
            <a:chOff x="258763" y="1610515"/>
            <a:chExt cx="8118475" cy="4718050"/>
          </a:xfrm>
        </p:grpSpPr>
        <p:sp>
          <p:nvSpPr>
            <p:cNvPr id="10245" name="矩形: 圆角 2">
              <a:extLst>
                <a:ext uri="{FF2B5EF4-FFF2-40B4-BE49-F238E27FC236}">
                  <a16:creationId xmlns:a16="http://schemas.microsoft.com/office/drawing/2014/main" id="{C2CEAD2D-C076-4AA5-8C48-69FEA5713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1610515"/>
              <a:ext cx="14478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/>
                <a:t>  object</a:t>
              </a:r>
              <a:endParaRPr lang="zh-CN" altLang="en-US" b="0"/>
            </a:p>
          </p:txBody>
        </p:sp>
        <p:sp>
          <p:nvSpPr>
            <p:cNvPr id="10246" name="矩形: 圆角 3">
              <a:extLst>
                <a:ext uri="{FF2B5EF4-FFF2-40B4-BE49-F238E27FC236}">
                  <a16:creationId xmlns:a16="http://schemas.microsoft.com/office/drawing/2014/main" id="{0E2A8065-1BBE-4DA6-B34A-C743098ED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778915"/>
              <a:ext cx="14478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/>
                <a:t>  slave</a:t>
              </a:r>
              <a:endParaRPr lang="zh-CN" altLang="en-US" b="0"/>
            </a:p>
          </p:txBody>
        </p:sp>
        <p:sp>
          <p:nvSpPr>
            <p:cNvPr id="10247" name="矩形: 圆角 4">
              <a:extLst>
                <a:ext uri="{FF2B5EF4-FFF2-40B4-BE49-F238E27FC236}">
                  <a16:creationId xmlns:a16="http://schemas.microsoft.com/office/drawing/2014/main" id="{3070F3BD-3DA5-4F8A-AA19-E89C91725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63" y="3948902"/>
              <a:ext cx="1039812" cy="43021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b="0"/>
                <a:t> motor</a:t>
              </a:r>
              <a:endParaRPr lang="zh-CN" altLang="en-US" sz="2000" b="0"/>
            </a:p>
          </p:txBody>
        </p:sp>
        <p:sp>
          <p:nvSpPr>
            <p:cNvPr id="10248" name="矩形: 圆角 10">
              <a:extLst>
                <a:ext uri="{FF2B5EF4-FFF2-40B4-BE49-F238E27FC236}">
                  <a16:creationId xmlns:a16="http://schemas.microsoft.com/office/drawing/2014/main" id="{35F988B1-E09B-4403-8A17-9B4FA2F85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550" y="3940965"/>
              <a:ext cx="1039813" cy="43021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 b="0"/>
                <a:t> io</a:t>
              </a:r>
              <a:endParaRPr lang="zh-CN" altLang="en-US" sz="2000" b="0"/>
            </a:p>
          </p:txBody>
        </p:sp>
        <p:sp>
          <p:nvSpPr>
            <p:cNvPr id="10249" name="矩形: 圆角 12">
              <a:extLst>
                <a:ext uri="{FF2B5EF4-FFF2-40B4-BE49-F238E27FC236}">
                  <a16:creationId xmlns:a16="http://schemas.microsoft.com/office/drawing/2014/main" id="{12B37DE0-ABF5-48CB-9FAB-57BEB4E7C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338" y="3948902"/>
              <a:ext cx="1117600" cy="43021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 b="0"/>
                <a:t> subsys</a:t>
              </a:r>
              <a:endParaRPr lang="zh-CN" altLang="en-US" sz="2000" b="0"/>
            </a:p>
          </p:txBody>
        </p:sp>
        <p:sp>
          <p:nvSpPr>
            <p:cNvPr id="10250" name="矩形: 圆角 16">
              <a:extLst>
                <a:ext uri="{FF2B5EF4-FFF2-40B4-BE49-F238E27FC236}">
                  <a16:creationId xmlns:a16="http://schemas.microsoft.com/office/drawing/2014/main" id="{3F706E79-5081-4794-BB9F-32446849B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9463" y="3886990"/>
              <a:ext cx="1846262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/>
                <a:t>  comSlave</a:t>
              </a:r>
              <a:endParaRPr lang="zh-CN" altLang="en-US" b="0"/>
            </a:p>
          </p:txBody>
        </p:sp>
        <p:sp>
          <p:nvSpPr>
            <p:cNvPr id="10251" name="矩形: 圆角 18">
              <a:extLst>
                <a:ext uri="{FF2B5EF4-FFF2-40B4-BE49-F238E27FC236}">
                  <a16:creationId xmlns:a16="http://schemas.microsoft.com/office/drawing/2014/main" id="{9EAA185F-2E75-49AA-AC60-2BF256BC2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475" y="5796752"/>
              <a:ext cx="1844675" cy="53181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/>
                <a:t>  comMotor</a:t>
              </a:r>
              <a:endParaRPr lang="zh-CN" altLang="en-US" b="0"/>
            </a:p>
          </p:txBody>
        </p:sp>
        <p:sp>
          <p:nvSpPr>
            <p:cNvPr id="10252" name="矩形: 圆角 20">
              <a:extLst>
                <a:ext uri="{FF2B5EF4-FFF2-40B4-BE49-F238E27FC236}">
                  <a16:creationId xmlns:a16="http://schemas.microsoft.com/office/drawing/2014/main" id="{1C09D3F6-E5DB-43B4-B30D-D18266CD3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5796752"/>
              <a:ext cx="1447800" cy="53181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0"/>
                <a:t>  comIO</a:t>
              </a:r>
              <a:endParaRPr lang="zh-CN" altLang="en-US" b="0"/>
            </a:p>
          </p:txBody>
        </p:sp>
        <p:sp>
          <p:nvSpPr>
            <p:cNvPr id="10253" name="矩形: 圆角 22">
              <a:extLst>
                <a:ext uri="{FF2B5EF4-FFF2-40B4-BE49-F238E27FC236}">
                  <a16:creationId xmlns:a16="http://schemas.microsoft.com/office/drawing/2014/main" id="{B868035E-9472-493E-8AF7-B62BA2432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5796752"/>
              <a:ext cx="2047875" cy="53181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/>
                <a:t>  comSubsys</a:t>
              </a:r>
              <a:endParaRPr lang="zh-CN" altLang="en-US" b="0"/>
            </a:p>
          </p:txBody>
        </p:sp>
        <p:cxnSp>
          <p:nvCxnSpPr>
            <p:cNvPr id="10254" name="直接箭头连接符 26">
              <a:extLst>
                <a:ext uri="{FF2B5EF4-FFF2-40B4-BE49-F238E27FC236}">
                  <a16:creationId xmlns:a16="http://schemas.microsoft.com/office/drawing/2014/main" id="{C8DA3057-F014-4471-BC29-A9C9BE9B15F6}"/>
                </a:ext>
              </a:extLst>
            </p:cNvPr>
            <p:cNvCxnSpPr>
              <a:cxnSpLocks noChangeShapeType="1"/>
              <a:stCxn id="10245" idx="2"/>
              <a:endCxn id="10246" idx="0"/>
            </p:cNvCxnSpPr>
            <p:nvPr/>
          </p:nvCxnSpPr>
          <p:spPr bwMode="auto">
            <a:xfrm>
              <a:off x="4572000" y="2143915"/>
              <a:ext cx="0" cy="63500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5" name="直接箭头连接符 30">
              <a:extLst>
                <a:ext uri="{FF2B5EF4-FFF2-40B4-BE49-F238E27FC236}">
                  <a16:creationId xmlns:a16="http://schemas.microsoft.com/office/drawing/2014/main" id="{211859CD-1396-485B-A672-3943206475D1}"/>
                </a:ext>
              </a:extLst>
            </p:cNvPr>
            <p:cNvCxnSpPr>
              <a:cxnSpLocks noChangeShapeType="1"/>
              <a:endCxn id="10247" idx="0"/>
            </p:cNvCxnSpPr>
            <p:nvPr/>
          </p:nvCxnSpPr>
          <p:spPr bwMode="auto">
            <a:xfrm flipH="1">
              <a:off x="777875" y="3312315"/>
              <a:ext cx="3270250" cy="63658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6" name="直接箭头连接符 10240">
              <a:extLst>
                <a:ext uri="{FF2B5EF4-FFF2-40B4-BE49-F238E27FC236}">
                  <a16:creationId xmlns:a16="http://schemas.microsoft.com/office/drawing/2014/main" id="{7D882ADD-0A02-4A1D-898F-C16F4D14EC28}"/>
                </a:ext>
              </a:extLst>
            </p:cNvPr>
            <p:cNvCxnSpPr>
              <a:cxnSpLocks noChangeShapeType="1"/>
              <a:endCxn id="10248" idx="0"/>
            </p:cNvCxnSpPr>
            <p:nvPr/>
          </p:nvCxnSpPr>
          <p:spPr bwMode="auto">
            <a:xfrm flipH="1">
              <a:off x="1998663" y="3366290"/>
              <a:ext cx="2049462" cy="574675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7" name="直接箭头连接符 10246">
              <a:extLst>
                <a:ext uri="{FF2B5EF4-FFF2-40B4-BE49-F238E27FC236}">
                  <a16:creationId xmlns:a16="http://schemas.microsoft.com/office/drawing/2014/main" id="{70019C6B-73D3-4550-89B1-B10EB2D18C42}"/>
                </a:ext>
              </a:extLst>
            </p:cNvPr>
            <p:cNvCxnSpPr>
              <a:cxnSpLocks noChangeShapeType="1"/>
              <a:endCxn id="10249" idx="0"/>
            </p:cNvCxnSpPr>
            <p:nvPr/>
          </p:nvCxnSpPr>
          <p:spPr bwMode="auto">
            <a:xfrm flipH="1">
              <a:off x="3259138" y="3396452"/>
              <a:ext cx="788987" cy="55245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8" name="直接箭头连接符 10248">
              <a:extLst>
                <a:ext uri="{FF2B5EF4-FFF2-40B4-BE49-F238E27FC236}">
                  <a16:creationId xmlns:a16="http://schemas.microsoft.com/office/drawing/2014/main" id="{92081C26-DC57-4888-A5E2-BF640DA952B0}"/>
                </a:ext>
              </a:extLst>
            </p:cNvPr>
            <p:cNvCxnSpPr>
              <a:cxnSpLocks noChangeShapeType="1"/>
              <a:endCxn id="10250" idx="0"/>
            </p:cNvCxnSpPr>
            <p:nvPr/>
          </p:nvCxnSpPr>
          <p:spPr bwMode="auto">
            <a:xfrm>
              <a:off x="4945063" y="3353590"/>
              <a:ext cx="1838325" cy="53340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9" name="直接箭头连接符 10250">
              <a:extLst>
                <a:ext uri="{FF2B5EF4-FFF2-40B4-BE49-F238E27FC236}">
                  <a16:creationId xmlns:a16="http://schemas.microsoft.com/office/drawing/2014/main" id="{3F5F115E-21B9-4E11-A92B-1CC4779C4629}"/>
                </a:ext>
              </a:extLst>
            </p:cNvPr>
            <p:cNvCxnSpPr>
              <a:cxnSpLocks noChangeShapeType="1"/>
              <a:stCxn id="10247" idx="2"/>
            </p:cNvCxnSpPr>
            <p:nvPr/>
          </p:nvCxnSpPr>
          <p:spPr bwMode="auto">
            <a:xfrm>
              <a:off x="777875" y="4379115"/>
              <a:ext cx="701675" cy="141763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60" name="直接箭头连接符 10252">
              <a:extLst>
                <a:ext uri="{FF2B5EF4-FFF2-40B4-BE49-F238E27FC236}">
                  <a16:creationId xmlns:a16="http://schemas.microsoft.com/office/drawing/2014/main" id="{BCC46C7D-8267-4240-BCAA-40E675A176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998663" y="4420390"/>
              <a:ext cx="4135437" cy="136683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61" name="直接箭头连接符 10254">
              <a:extLst>
                <a:ext uri="{FF2B5EF4-FFF2-40B4-BE49-F238E27FC236}">
                  <a16:creationId xmlns:a16="http://schemas.microsoft.com/office/drawing/2014/main" id="{595E06BA-43C5-494D-9628-3CB28D77489E}"/>
                </a:ext>
              </a:extLst>
            </p:cNvPr>
            <p:cNvCxnSpPr>
              <a:cxnSpLocks noChangeShapeType="1"/>
              <a:stCxn id="10248" idx="2"/>
            </p:cNvCxnSpPr>
            <p:nvPr/>
          </p:nvCxnSpPr>
          <p:spPr bwMode="auto">
            <a:xfrm>
              <a:off x="1998663" y="4371177"/>
              <a:ext cx="2165350" cy="143351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62" name="直接箭头连接符 10256">
              <a:extLst>
                <a:ext uri="{FF2B5EF4-FFF2-40B4-BE49-F238E27FC236}">
                  <a16:creationId xmlns:a16="http://schemas.microsoft.com/office/drawing/2014/main" id="{1D779A12-621B-4008-B1FC-6CCB313880DF}"/>
                </a:ext>
              </a:extLst>
            </p:cNvPr>
            <p:cNvCxnSpPr>
              <a:cxnSpLocks noChangeShapeType="1"/>
              <a:endCxn id="10252" idx="0"/>
            </p:cNvCxnSpPr>
            <p:nvPr/>
          </p:nvCxnSpPr>
          <p:spPr bwMode="auto">
            <a:xfrm flipH="1">
              <a:off x="4572000" y="4480715"/>
              <a:ext cx="1917700" cy="131603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63" name="直接箭头连接符 10258">
              <a:extLst>
                <a:ext uri="{FF2B5EF4-FFF2-40B4-BE49-F238E27FC236}">
                  <a16:creationId xmlns:a16="http://schemas.microsoft.com/office/drawing/2014/main" id="{D3600AB2-9D46-4A98-A562-B0A28CAF6B61}"/>
                </a:ext>
              </a:extLst>
            </p:cNvPr>
            <p:cNvCxnSpPr>
              <a:cxnSpLocks noChangeShapeType="1"/>
              <a:stCxn id="10249" idx="2"/>
            </p:cNvCxnSpPr>
            <p:nvPr/>
          </p:nvCxnSpPr>
          <p:spPr bwMode="auto">
            <a:xfrm>
              <a:off x="3259138" y="4379115"/>
              <a:ext cx="3700462" cy="139065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64" name="直接箭头连接符 10260">
              <a:extLst>
                <a:ext uri="{FF2B5EF4-FFF2-40B4-BE49-F238E27FC236}">
                  <a16:creationId xmlns:a16="http://schemas.microsoft.com/office/drawing/2014/main" id="{6A7C1B53-BD40-4507-A35F-4400CF38CF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59600" y="4469602"/>
              <a:ext cx="185738" cy="1317625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E5ABCCC0-ED0B-436B-A1CE-487C464DF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com</a:t>
            </a:r>
            <a:r>
              <a:rPr lang="zh-CN" altLang="en-US" sz="2400" b="0" dirty="0"/>
              <a:t>下</a:t>
            </a:r>
            <a:r>
              <a:rPr lang="en-US" altLang="zh-CN" sz="2400" b="0" dirty="0"/>
              <a:t>slave</a:t>
            </a:r>
            <a:r>
              <a:rPr lang="zh-CN" altLang="en-US" sz="2400" b="0" dirty="0"/>
              <a:t>示例：</a:t>
            </a:r>
            <a:br>
              <a:rPr lang="zh-CN" altLang="en-US" sz="2400" dirty="0"/>
            </a:b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1857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2">
            <a:extLst>
              <a:ext uri="{FF2B5EF4-FFF2-40B4-BE49-F238E27FC236}">
                <a16:creationId xmlns:a16="http://schemas.microsoft.com/office/drawing/2014/main" id="{B0457508-2679-405A-94A4-24F7E2A12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通用型运动学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2291" name="Rectangle 47">
            <a:extLst>
              <a:ext uri="{FF2B5EF4-FFF2-40B4-BE49-F238E27FC236}">
                <a16:creationId xmlns:a16="http://schemas.microsoft.com/office/drawing/2014/main" id="{6936E545-4382-4485-80F0-74F0FAA65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2292" name="灯片编号占位符 1">
            <a:extLst>
              <a:ext uri="{FF2B5EF4-FFF2-40B4-BE49-F238E27FC236}">
                <a16:creationId xmlns:a16="http://schemas.microsoft.com/office/drawing/2014/main" id="{3D91ADAD-7FA4-4A29-8BED-F523FF58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082F92-6514-48CB-869F-E354089E72B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411C4A-D83E-4326-9348-41B809B540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60"/>
          <a:stretch/>
        </p:blipFill>
        <p:spPr>
          <a:xfrm>
            <a:off x="2627783" y="2464650"/>
            <a:ext cx="1944217" cy="14401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7DAC15-D3C8-4D88-89F0-912C3B533F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64649"/>
            <a:ext cx="2160240" cy="1440160"/>
          </a:xfrm>
          <a:prstGeom prst="rect">
            <a:avLst/>
          </a:prstGeom>
        </p:spPr>
      </p:pic>
      <p:pic>
        <p:nvPicPr>
          <p:cNvPr id="13" name="Picture 3" descr="\\192.168.0.107\back (G)\R&amp;D\Docments\59400-project - GQY-balance bed\ID\PSD\A-refine2\Ar77.JPG">
            <a:extLst>
              <a:ext uri="{FF2B5EF4-FFF2-40B4-BE49-F238E27FC236}">
                <a16:creationId xmlns:a16="http://schemas.microsoft.com/office/drawing/2014/main" id="{E949EF40-28A3-491B-B7F7-A98E3AD01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" r="5896"/>
          <a:stretch>
            <a:fillRect/>
          </a:stretch>
        </p:blipFill>
        <p:spPr bwMode="auto">
          <a:xfrm>
            <a:off x="2627785" y="3939079"/>
            <a:ext cx="1944216" cy="158799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CF5AF0-0DCC-4E6C-8A19-D3CE9B89A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48" t="-331" r="12510" b="331"/>
          <a:stretch/>
        </p:blipFill>
        <p:spPr>
          <a:xfrm>
            <a:off x="4812028" y="2465031"/>
            <a:ext cx="1920212" cy="14401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3D3B06-333E-4D41-B4C5-8B25753DDB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22" r="19176"/>
          <a:stretch/>
        </p:blipFill>
        <p:spPr>
          <a:xfrm>
            <a:off x="4812028" y="3939079"/>
            <a:ext cx="1920212" cy="15879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FD66506-F7C0-47CD-A24B-13349BBBA3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73" r="11081"/>
          <a:stretch/>
        </p:blipFill>
        <p:spPr>
          <a:xfrm>
            <a:off x="395536" y="3939079"/>
            <a:ext cx="2160240" cy="15879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0227012-A207-42EA-957F-35B344208D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251" y="2464649"/>
            <a:ext cx="1920213" cy="14401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CE5D27-78E4-46C7-A130-9DD5DF641C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251" y="3939078"/>
            <a:ext cx="1920213" cy="15879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D3D7F8-6688-44A4-B699-7005783195DC}"/>
              </a:ext>
            </a:extLst>
          </p:cNvPr>
          <p:cNvSpPr txBox="1"/>
          <p:nvPr/>
        </p:nvSpPr>
        <p:spPr>
          <a:xfrm>
            <a:off x="395536" y="19552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足式机器人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787A31-262F-461D-BEE3-4471D7869F2F}"/>
              </a:ext>
            </a:extLst>
          </p:cNvPr>
          <p:cNvSpPr txBox="1"/>
          <p:nvPr/>
        </p:nvSpPr>
        <p:spPr>
          <a:xfrm>
            <a:off x="2623245" y="1955240"/>
            <a:ext cx="194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医疗机器人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33BF4A-4109-4000-A88B-C8CBCC835A5A}"/>
              </a:ext>
            </a:extLst>
          </p:cNvPr>
          <p:cNvSpPr txBox="1"/>
          <p:nvPr/>
        </p:nvSpPr>
        <p:spPr>
          <a:xfrm>
            <a:off x="4705165" y="1955240"/>
            <a:ext cx="202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遥操作机器人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12AD71C-45FE-4987-9C43-04E2CC9E08C1}"/>
              </a:ext>
            </a:extLst>
          </p:cNvPr>
          <p:cNvSpPr txBox="1"/>
          <p:nvPr/>
        </p:nvSpPr>
        <p:spPr>
          <a:xfrm>
            <a:off x="6828252" y="1955240"/>
            <a:ext cx="192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工业机器人</a:t>
            </a:r>
          </a:p>
        </p:txBody>
      </p:sp>
    </p:spTree>
    <p:extLst>
      <p:ext uri="{BB962C8B-B14F-4D97-AF65-F5344CB8AC3E}">
        <p14:creationId xmlns:p14="http://schemas.microsoft.com/office/powerpoint/2010/main" val="4066475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2">
            <a:extLst>
              <a:ext uri="{FF2B5EF4-FFF2-40B4-BE49-F238E27FC236}">
                <a16:creationId xmlns:a16="http://schemas.microsoft.com/office/drawing/2014/main" id="{80B690A6-0735-4717-9B9C-7211E3825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通用型运动规划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1267" name="Rectangle 47">
            <a:extLst>
              <a:ext uri="{FF2B5EF4-FFF2-40B4-BE49-F238E27FC236}">
                <a16:creationId xmlns:a16="http://schemas.microsoft.com/office/drawing/2014/main" id="{A90A4BA3-2CCD-4CC4-B691-9774746A6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1268" name="灯片编号占位符 1">
            <a:extLst>
              <a:ext uri="{FF2B5EF4-FFF2-40B4-BE49-F238E27FC236}">
                <a16:creationId xmlns:a16="http://schemas.microsoft.com/office/drawing/2014/main" id="{4DF64A06-D487-4A9C-B2D7-71F2A56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B97120-79EE-41C0-AE58-44CCDA2256DA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/>
          </a:p>
        </p:txBody>
      </p:sp>
      <p:pic>
        <p:nvPicPr>
          <p:cNvPr id="11269" name="图片 2">
            <a:extLst>
              <a:ext uri="{FF2B5EF4-FFF2-40B4-BE49-F238E27FC236}">
                <a16:creationId xmlns:a16="http://schemas.microsoft.com/office/drawing/2014/main" id="{3D421009-D601-4B89-9F76-D8C69E24A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1470025"/>
            <a:ext cx="8958263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2">
            <a:extLst>
              <a:ext uri="{FF2B5EF4-FFF2-40B4-BE49-F238E27FC236}">
                <a16:creationId xmlns:a16="http://schemas.microsoft.com/office/drawing/2014/main" id="{B0457508-2679-405A-94A4-24F7E2A12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通用型动力学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2291" name="Rectangle 47">
            <a:extLst>
              <a:ext uri="{FF2B5EF4-FFF2-40B4-BE49-F238E27FC236}">
                <a16:creationId xmlns:a16="http://schemas.microsoft.com/office/drawing/2014/main" id="{6936E545-4382-4485-80F0-74F0FAA65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2292" name="灯片编号占位符 1">
            <a:extLst>
              <a:ext uri="{FF2B5EF4-FFF2-40B4-BE49-F238E27FC236}">
                <a16:creationId xmlns:a16="http://schemas.microsoft.com/office/drawing/2014/main" id="{3D91ADAD-7FA4-4A29-8BED-F523FF58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082F92-6514-48CB-869F-E354089E72B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400"/>
          </a:p>
        </p:txBody>
      </p:sp>
      <p:sp>
        <p:nvSpPr>
          <p:cNvPr id="6" name="TextBox 69">
            <a:extLst>
              <a:ext uri="{FF2B5EF4-FFF2-40B4-BE49-F238E27FC236}">
                <a16:creationId xmlns:a16="http://schemas.microsoft.com/office/drawing/2014/main" id="{EC8C988B-D3B2-4B84-A76B-E7A63494BE35}"/>
              </a:ext>
            </a:extLst>
          </p:cNvPr>
          <p:cNvSpPr txBox="1"/>
          <p:nvPr/>
        </p:nvSpPr>
        <p:spPr>
          <a:xfrm>
            <a:off x="615950" y="1546225"/>
            <a:ext cx="4176713" cy="3001963"/>
          </a:xfrm>
          <a:prstGeom prst="rect">
            <a:avLst/>
          </a:prstGeom>
          <a:noFill/>
        </p:spPr>
        <p:txBody>
          <a:bodyPr lIns="51435" tIns="0" rIns="51435" bIns="0">
            <a:spAutoFit/>
          </a:bodyPr>
          <a:lstStyle/>
          <a:p>
            <a:pPr>
              <a:defRPr/>
            </a:pPr>
            <a:r>
              <a:rPr lang="zh-CN" altLang="en-US" sz="1500" dirty="0">
                <a:solidFill>
                  <a:srgbClr val="C00000"/>
                </a:solidFill>
              </a:rPr>
              <a:t>任意串并联机器人动力学模型</a:t>
            </a:r>
            <a:endParaRPr lang="en-US" altLang="zh-CN" sz="1500" dirty="0">
              <a:solidFill>
                <a:srgbClr val="C0000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schemeClr val="tx2"/>
                </a:solidFill>
              </a:rPr>
              <a:t>复杂动力学和摩擦力模型可在伺服周期（</a:t>
            </a:r>
            <a:r>
              <a:rPr lang="en-US" altLang="zh-CN" sz="1500" dirty="0">
                <a:solidFill>
                  <a:srgbClr val="C00000"/>
                </a:solidFill>
              </a:rPr>
              <a:t>1ms</a:t>
            </a:r>
            <a:r>
              <a:rPr lang="zh-CN" altLang="en-US" sz="1500" dirty="0">
                <a:solidFill>
                  <a:schemeClr val="tx2"/>
                </a:solidFill>
              </a:rPr>
              <a:t>）计算完毕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endParaRPr lang="en-US" altLang="zh-CN" sz="15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zh-CN" altLang="en-US" sz="1500" dirty="0">
                <a:solidFill>
                  <a:srgbClr val="C00000"/>
                </a:solidFill>
              </a:rPr>
              <a:t>动力学模型参数辨识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schemeClr val="tx2"/>
                </a:solidFill>
              </a:rPr>
              <a:t>全臂动力学参数辨识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schemeClr val="tx2"/>
                </a:solidFill>
              </a:rPr>
              <a:t>负载惯性参数变数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endParaRPr lang="en-US" altLang="zh-CN" sz="15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zh-CN" altLang="en-US" sz="1500" dirty="0">
                <a:solidFill>
                  <a:srgbClr val="C00000"/>
                </a:solidFill>
              </a:rPr>
              <a:t>电流环力控制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schemeClr val="tx2"/>
                </a:solidFill>
              </a:rPr>
              <a:t>基于电流环的拖动示教；摩擦力精细化处理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schemeClr val="tx2"/>
                </a:solidFill>
              </a:rPr>
              <a:t>阻抗算法调节每个方向的刚度与柔性，适应各种工件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endParaRPr lang="en-US" altLang="zh-CN" sz="1500" dirty="0">
              <a:solidFill>
                <a:schemeClr val="tx2"/>
              </a:solidFill>
            </a:endParaRPr>
          </a:p>
        </p:txBody>
      </p:sp>
      <p:sp>
        <p:nvSpPr>
          <p:cNvPr id="12296" name="TextBox 7">
            <a:extLst>
              <a:ext uri="{FF2B5EF4-FFF2-40B4-BE49-F238E27FC236}">
                <a16:creationId xmlns:a16="http://schemas.microsoft.com/office/drawing/2014/main" id="{3603FC1D-8538-44AC-AA3A-6C6C7155D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/>
              <a:t>基于电流环的动力学</a:t>
            </a:r>
            <a:br>
              <a:rPr lang="zh-CN" altLang="en-US" sz="2400"/>
            </a:br>
            <a:endParaRPr lang="zh-CN" altLang="en-US" sz="1400" b="0">
              <a:solidFill>
                <a:srgbClr val="FF0000"/>
              </a:solidFill>
            </a:endParaRPr>
          </a:p>
        </p:txBody>
      </p:sp>
      <p:pic>
        <p:nvPicPr>
          <p:cNvPr id="9" name="七轴拖动">
            <a:hlinkClick r:id="" action="ppaction://media"/>
            <a:extLst>
              <a:ext uri="{FF2B5EF4-FFF2-40B4-BE49-F238E27FC236}">
                <a16:creationId xmlns:a16="http://schemas.microsoft.com/office/drawing/2014/main" id="{9809A599-996B-4252-A583-C57FA83B9E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180" y="4489303"/>
            <a:ext cx="3796252" cy="2151210"/>
          </a:xfrm>
          <a:prstGeom prst="rect">
            <a:avLst/>
          </a:prstGeom>
        </p:spPr>
      </p:pic>
      <p:pic>
        <p:nvPicPr>
          <p:cNvPr id="10" name="单向浮动">
            <a:hlinkClick r:id="" action="ppaction://media"/>
            <a:extLst>
              <a:ext uri="{FF2B5EF4-FFF2-40B4-BE49-F238E27FC236}">
                <a16:creationId xmlns:a16="http://schemas.microsoft.com/office/drawing/2014/main" id="{F28C1BA0-DC88-465C-A246-7E3AF4C700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37320" y="1052511"/>
            <a:ext cx="3212725" cy="56695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5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9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2">
            <a:extLst>
              <a:ext uri="{FF2B5EF4-FFF2-40B4-BE49-F238E27FC236}">
                <a16:creationId xmlns:a16="http://schemas.microsoft.com/office/drawing/2014/main" id="{B0457508-2679-405A-94A4-24F7E2A12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通用型动力学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2291" name="Rectangle 47">
            <a:extLst>
              <a:ext uri="{FF2B5EF4-FFF2-40B4-BE49-F238E27FC236}">
                <a16:creationId xmlns:a16="http://schemas.microsoft.com/office/drawing/2014/main" id="{6936E545-4382-4485-80F0-74F0FAA65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2292" name="灯片编号占位符 1">
            <a:extLst>
              <a:ext uri="{FF2B5EF4-FFF2-40B4-BE49-F238E27FC236}">
                <a16:creationId xmlns:a16="http://schemas.microsoft.com/office/drawing/2014/main" id="{3D91ADAD-7FA4-4A29-8BED-F523FF58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082F92-6514-48CB-869F-E354089E72B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/>
          </a:p>
        </p:txBody>
      </p:sp>
      <p:sp>
        <p:nvSpPr>
          <p:cNvPr id="12296" name="TextBox 7">
            <a:extLst>
              <a:ext uri="{FF2B5EF4-FFF2-40B4-BE49-F238E27FC236}">
                <a16:creationId xmlns:a16="http://schemas.microsoft.com/office/drawing/2014/main" id="{3603FC1D-8538-44AC-AA3A-6C6C7155D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/>
              <a:t>基于电流环的动力学</a:t>
            </a:r>
            <a:br>
              <a:rPr lang="zh-CN" altLang="en-US" sz="2400"/>
            </a:br>
            <a:endParaRPr lang="zh-CN" altLang="en-US" sz="1400" b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CB6774-9B97-4824-99DD-7E9EE4273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801106"/>
            <a:ext cx="4145464" cy="2331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89BBD8-4FCC-41DA-87B4-CFB6263DB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28" y="1509904"/>
            <a:ext cx="2667372" cy="1778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F9F471-EC2B-4ACA-BAA8-CBB47B348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240" y="1487241"/>
            <a:ext cx="2658378" cy="17722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F54C54-B698-47F3-BBD2-287DBC97A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043" y="1487708"/>
            <a:ext cx="2667372" cy="1778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WeChat_20180922102511">
            <a:hlinkClick r:id="" action="ppaction://media"/>
            <a:extLst>
              <a:ext uri="{FF2B5EF4-FFF2-40B4-BE49-F238E27FC236}">
                <a16:creationId xmlns:a16="http://schemas.microsoft.com/office/drawing/2014/main" id="{68334C10-FADD-426A-905E-64D70EA0F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3831757"/>
            <a:ext cx="4024628" cy="2280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8712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32">
            <a:extLst>
              <a:ext uri="{FF2B5EF4-FFF2-40B4-BE49-F238E27FC236}">
                <a16:creationId xmlns:a16="http://schemas.microsoft.com/office/drawing/2014/main" id="{73C75441-A84F-4026-A97C-1F714BDF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通用型动力学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3315" name="Rectangle 47">
            <a:extLst>
              <a:ext uri="{FF2B5EF4-FFF2-40B4-BE49-F238E27FC236}">
                <a16:creationId xmlns:a16="http://schemas.microsoft.com/office/drawing/2014/main" id="{8FACE8F7-14E7-49D9-82D1-D1CFA152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316" name="灯片编号占位符 1">
            <a:extLst>
              <a:ext uri="{FF2B5EF4-FFF2-40B4-BE49-F238E27FC236}">
                <a16:creationId xmlns:a16="http://schemas.microsoft.com/office/drawing/2014/main" id="{EB6A5904-7F6F-426E-BD59-3ADF1F01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711983-2C94-44DC-A95E-1E15731DF759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/>
          </a:p>
        </p:txBody>
      </p:sp>
      <p:sp>
        <p:nvSpPr>
          <p:cNvPr id="13317" name="TextBox 7">
            <a:extLst>
              <a:ext uri="{FF2B5EF4-FFF2-40B4-BE49-F238E27FC236}">
                <a16:creationId xmlns:a16="http://schemas.microsoft.com/office/drawing/2014/main" id="{E1961FFF-E124-440E-8A8C-F18227DE0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 dirty="0"/>
              <a:t>基于六轴力传感器的动力学：建立留六轴力传感器与关节状态间的动力学方程。</a:t>
            </a:r>
            <a:br>
              <a:rPr lang="zh-CN" altLang="en-US" sz="2400" dirty="0"/>
            </a:b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31C551-3367-4DBB-A6C4-ED6B5949E470}"/>
              </a:ext>
            </a:extLst>
          </p:cNvPr>
          <p:cNvSpPr/>
          <p:nvPr/>
        </p:nvSpPr>
        <p:spPr>
          <a:xfrm>
            <a:off x="431800" y="5835650"/>
            <a:ext cx="7918450" cy="788988"/>
          </a:xfrm>
          <a:prstGeom prst="rect">
            <a:avLst/>
          </a:prstGeom>
          <a:solidFill>
            <a:srgbClr val="3333B0"/>
          </a:solidFill>
          <a:ln>
            <a:solidFill>
              <a:srgbClr val="333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dirty="0">
                <a:solidFill>
                  <a:srgbClr val="FFFF00"/>
                </a:solidFill>
                <a:latin typeface="+mn-ea"/>
              </a:rPr>
              <a:t>电流环与力矩传感器混合拖动：末端轻盈拖动，全臂范围辅助拖动，安全过奇异点，负载重力自补偿，启动停止灵敏，轨迹全真复现。</a:t>
            </a:r>
          </a:p>
        </p:txBody>
      </p:sp>
      <p:pic>
        <p:nvPicPr>
          <p:cNvPr id="8" name="a6fabaac506c6120f8176bd09ded2773">
            <a:hlinkClick r:id="" action="ppaction://media"/>
            <a:extLst>
              <a:ext uri="{FF2B5EF4-FFF2-40B4-BE49-F238E27FC236}">
                <a16:creationId xmlns:a16="http://schemas.microsoft.com/office/drawing/2014/main" id="{BEAE87C8-5289-4548-B838-61BA5C0AE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69" y="1822260"/>
            <a:ext cx="6750548" cy="38253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2">
            <a:extLst>
              <a:ext uri="{FF2B5EF4-FFF2-40B4-BE49-F238E27FC236}">
                <a16:creationId xmlns:a16="http://schemas.microsoft.com/office/drawing/2014/main" id="{0A6669DD-D416-441D-9B27-2F71082C7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外部传感器引导规划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4339" name="Rectangle 47">
            <a:extLst>
              <a:ext uri="{FF2B5EF4-FFF2-40B4-BE49-F238E27FC236}">
                <a16:creationId xmlns:a16="http://schemas.microsoft.com/office/drawing/2014/main" id="{C8AA18A1-8B7F-4DE0-AB45-0AC7FABAE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4340" name="灯片编号占位符 1">
            <a:extLst>
              <a:ext uri="{FF2B5EF4-FFF2-40B4-BE49-F238E27FC236}">
                <a16:creationId xmlns:a16="http://schemas.microsoft.com/office/drawing/2014/main" id="{8820D769-1A5F-4432-9C18-4B55EE45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3CDC46-A680-46AE-AB15-084B2015133B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/>
          </a:p>
        </p:txBody>
      </p:sp>
      <p:sp>
        <p:nvSpPr>
          <p:cNvPr id="14341" name="TextBox 7">
            <a:extLst>
              <a:ext uri="{FF2B5EF4-FFF2-40B4-BE49-F238E27FC236}">
                <a16:creationId xmlns:a16="http://schemas.microsoft.com/office/drawing/2014/main" id="{A8DFE9B4-FCA3-46CA-9E2D-371BE583E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 dirty="0"/>
              <a:t>力传感器引导运动规划：</a:t>
            </a:r>
            <a:endParaRPr lang="en-US" altLang="zh-CN" sz="2400" b="0" dirty="0"/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0" dirty="0"/>
              <a:t>将运动规划与力控技术融合</a:t>
            </a:r>
            <a:br>
              <a:rPr lang="zh-CN" altLang="en-US" sz="2400" dirty="0"/>
            </a:b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651281-AEF1-49BD-AE72-D4BDBFC3A753}"/>
              </a:ext>
            </a:extLst>
          </p:cNvPr>
          <p:cNvSpPr/>
          <p:nvPr/>
        </p:nvSpPr>
        <p:spPr>
          <a:xfrm>
            <a:off x="4960715" y="3100588"/>
            <a:ext cx="3427412" cy="593725"/>
          </a:xfrm>
          <a:prstGeom prst="rect">
            <a:avLst/>
          </a:prstGeom>
          <a:solidFill>
            <a:srgbClr val="3333B0"/>
          </a:solidFill>
          <a:ln>
            <a:solidFill>
              <a:srgbClr val="333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锯齿面贴合：只给出起点与终点平面位置，高度方向自适应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8F68DE-77B1-47D8-8883-7FC284A3E080}"/>
              </a:ext>
            </a:extLst>
          </p:cNvPr>
          <p:cNvSpPr/>
          <p:nvPr/>
        </p:nvSpPr>
        <p:spPr>
          <a:xfrm>
            <a:off x="376238" y="6135318"/>
            <a:ext cx="4429125" cy="593725"/>
          </a:xfrm>
          <a:prstGeom prst="rect">
            <a:avLst/>
          </a:prstGeom>
          <a:solidFill>
            <a:srgbClr val="3333B0"/>
          </a:solidFill>
          <a:ln>
            <a:solidFill>
              <a:srgbClr val="333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复杂轮廓贴合：只给出轮廓的数个边角点，完成对整个轮廓的恒力贴合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FFB059-C5CA-4E7E-9542-2D57DFC0450E}"/>
              </a:ext>
            </a:extLst>
          </p:cNvPr>
          <p:cNvSpPr/>
          <p:nvPr/>
        </p:nvSpPr>
        <p:spPr>
          <a:xfrm>
            <a:off x="273050" y="4933950"/>
            <a:ext cx="4208463" cy="854075"/>
          </a:xfrm>
          <a:prstGeom prst="rect">
            <a:avLst/>
          </a:prstGeom>
          <a:solidFill>
            <a:srgbClr val="3333B0"/>
          </a:solidFill>
          <a:ln>
            <a:solidFill>
              <a:srgbClr val="333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复杂曲面法向恒压力贴合：只给出曲面起点与终点平面位置，曲面法向自适应寻找，并控制法向压力</a:t>
            </a:r>
          </a:p>
        </p:txBody>
      </p:sp>
      <p:pic>
        <p:nvPicPr>
          <p:cNvPr id="14" name="fb29e3042be0cdde57a6afc9daaf82ae">
            <a:hlinkClick r:id="" action="ppaction://media"/>
            <a:extLst>
              <a:ext uri="{FF2B5EF4-FFF2-40B4-BE49-F238E27FC236}">
                <a16:creationId xmlns:a16="http://schemas.microsoft.com/office/drawing/2014/main" id="{0796D50B-529F-4820-9E44-9BFDE052D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2392" y="2316163"/>
            <a:ext cx="4429777" cy="2510207"/>
          </a:xfrm>
          <a:prstGeom prst="rect">
            <a:avLst/>
          </a:prstGeom>
        </p:spPr>
      </p:pic>
      <p:pic>
        <p:nvPicPr>
          <p:cNvPr id="16" name="0788966fe3c5ed661c6dc714f773440c">
            <a:hlinkClick r:id="" action="ppaction://media"/>
            <a:extLst>
              <a:ext uri="{FF2B5EF4-FFF2-40B4-BE49-F238E27FC236}">
                <a16:creationId xmlns:a16="http://schemas.microsoft.com/office/drawing/2014/main" id="{6C61A2C5-9583-4417-81E4-158E15DB01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76991" y="1034748"/>
            <a:ext cx="3514111" cy="1991330"/>
          </a:xfrm>
          <a:prstGeom prst="rect">
            <a:avLst/>
          </a:prstGeom>
        </p:spPr>
      </p:pic>
      <p:pic>
        <p:nvPicPr>
          <p:cNvPr id="17" name="21461de623322d5158d60a275b967b29">
            <a:hlinkClick r:id="" action="ppaction://media"/>
            <a:extLst>
              <a:ext uri="{FF2B5EF4-FFF2-40B4-BE49-F238E27FC236}">
                <a16:creationId xmlns:a16="http://schemas.microsoft.com/office/drawing/2014/main" id="{4D3B2FD5-187A-40CE-84A4-CF00F2CD426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76991" y="4000995"/>
            <a:ext cx="3508187" cy="26506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2">
            <a:extLst>
              <a:ext uri="{FF2B5EF4-FFF2-40B4-BE49-F238E27FC236}">
                <a16:creationId xmlns:a16="http://schemas.microsoft.com/office/drawing/2014/main" id="{D3719CBC-7DA3-4A0B-8625-F1EB7E94F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::sensor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内部生成控制指令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47">
            <a:extLst>
              <a:ext uri="{FF2B5EF4-FFF2-40B4-BE49-F238E27FC236}">
                <a16:creationId xmlns:a16="http://schemas.microsoft.com/office/drawing/2014/main" id="{9DA4C66F-D9C3-4ED6-A6CF-B80817F3B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172" name="灯片编号占位符 1">
            <a:extLst>
              <a:ext uri="{FF2B5EF4-FFF2-40B4-BE49-F238E27FC236}">
                <a16:creationId xmlns:a16="http://schemas.microsoft.com/office/drawing/2014/main" id="{9E750C97-FCEB-4319-9CEB-281132E0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E12699-14E1-403A-B9F2-63681394C0A3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EF9E9E-80F5-4BA3-8B6C-06D55321FAF3}"/>
              </a:ext>
            </a:extLst>
          </p:cNvPr>
          <p:cNvSpPr txBox="1"/>
          <p:nvPr/>
        </p:nvSpPr>
        <p:spPr>
          <a:xfrm>
            <a:off x="316455" y="1472847"/>
            <a:ext cx="851108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dirty="0">
                <a:solidFill>
                  <a:srgbClr val="0000FF"/>
                </a:solidFill>
              </a:rPr>
              <a:t>static auto </a:t>
            </a:r>
            <a:r>
              <a:rPr lang="zh-CN" altLang="en-US" sz="1600" b="0" dirty="0"/>
              <a:t>update_thread(</a:t>
            </a:r>
            <a:r>
              <a:rPr lang="zh-CN" altLang="en-US" sz="1600" b="0" dirty="0">
                <a:solidFill>
                  <a:srgbClr val="0099FF"/>
                </a:solidFill>
              </a:rPr>
              <a:t>Sensor</a:t>
            </a:r>
            <a:r>
              <a:rPr lang="zh-CN" altLang="en-US" sz="1600" b="0" dirty="0"/>
              <a:t> *sensor)-&gt;</a:t>
            </a:r>
            <a:r>
              <a:rPr lang="zh-CN" altLang="en-US" sz="1600" b="0" dirty="0">
                <a:solidFill>
                  <a:srgbClr val="0000FF"/>
                </a:solidFill>
              </a:rPr>
              <a:t>void</a:t>
            </a:r>
            <a:r>
              <a:rPr lang="zh-CN" altLang="en-US" sz="1600" b="0" dirty="0"/>
              <a:t>		</a:t>
            </a:r>
            <a:endParaRPr lang="en-US" altLang="zh-CN" sz="1600" b="0" dirty="0"/>
          </a:p>
          <a:p>
            <a:r>
              <a:rPr lang="zh-CN" altLang="en-US" sz="1600" b="0" dirty="0"/>
              <a:t>{			</a:t>
            </a:r>
            <a:endParaRPr lang="en-US" altLang="zh-CN" sz="1600" b="0" dirty="0"/>
          </a:p>
          <a:p>
            <a:r>
              <a:rPr lang="en-US" altLang="zh-CN" sz="1600" b="0" dirty="0"/>
              <a:t>	</a:t>
            </a:r>
            <a:r>
              <a:rPr lang="zh-CN" altLang="en-US" sz="1600" b="0" dirty="0"/>
              <a:t>std::</a:t>
            </a:r>
            <a:r>
              <a:rPr lang="zh-CN" altLang="en-US" sz="1600" b="0" dirty="0">
                <a:solidFill>
                  <a:srgbClr val="0099FF"/>
                </a:solidFill>
              </a:rPr>
              <a:t>unique_lock</a:t>
            </a:r>
            <a:r>
              <a:rPr lang="zh-CN" altLang="en-US" sz="1600" b="0" dirty="0"/>
              <a:t>&lt;std::</a:t>
            </a:r>
            <a:r>
              <a:rPr lang="zh-CN" altLang="en-US" sz="1600" b="0" dirty="0">
                <a:solidFill>
                  <a:srgbClr val="0099FF"/>
                </a:solidFill>
              </a:rPr>
              <a:t>recursive_mutex</a:t>
            </a:r>
            <a:r>
              <a:rPr lang="zh-CN" altLang="en-US" sz="1600" b="0" dirty="0"/>
              <a:t>&gt; lock_(sensor-&gt;imp_-&gt;data_mutex_[0]);		</a:t>
            </a:r>
            <a:r>
              <a:rPr lang="zh-CN" altLang="en-US" sz="1600" b="0" dirty="0">
                <a:solidFill>
                  <a:srgbClr val="9933FF"/>
                </a:solidFill>
              </a:rPr>
              <a:t>while</a:t>
            </a:r>
            <a:r>
              <a:rPr lang="zh-CN" altLang="en-US" sz="1600" b="0" dirty="0"/>
              <a:t> (!sensor-&gt;imp_-&gt;is_stopping_)			</a:t>
            </a:r>
            <a:endParaRPr lang="en-US" altLang="zh-CN" sz="1600" b="0" dirty="0"/>
          </a:p>
          <a:p>
            <a:r>
              <a:rPr lang="en-US" altLang="zh-CN" sz="1600" b="0" dirty="0"/>
              <a:t>	</a:t>
            </a:r>
            <a:r>
              <a:rPr lang="zh-CN" altLang="en-US" sz="1600" b="0" dirty="0"/>
              <a:t>{				</a:t>
            </a:r>
            <a:endParaRPr lang="en-US" altLang="zh-CN" sz="1600" b="0" dirty="0"/>
          </a:p>
          <a:p>
            <a:r>
              <a:rPr lang="en-US" altLang="zh-CN" sz="1600" b="0" dirty="0">
                <a:solidFill>
                  <a:srgbClr val="9933FF"/>
                </a:solidFill>
              </a:rPr>
              <a:t>		</a:t>
            </a:r>
            <a:r>
              <a:rPr lang="zh-CN" altLang="en-US" sz="1600" b="0" dirty="0">
                <a:solidFill>
                  <a:srgbClr val="9933FF"/>
                </a:solidFill>
              </a:rPr>
              <a:t>for</a:t>
            </a:r>
            <a:r>
              <a:rPr lang="zh-CN" altLang="en-US" sz="1600" b="0" dirty="0"/>
              <a:t> (</a:t>
            </a:r>
            <a:r>
              <a:rPr lang="zh-CN" altLang="en-US" sz="1600" b="0" dirty="0">
                <a:solidFill>
                  <a:srgbClr val="0000FF"/>
                </a:solidFill>
              </a:rPr>
              <a:t>int</a:t>
            </a:r>
            <a:r>
              <a:rPr lang="zh-CN" altLang="en-US" sz="1600" b="0" dirty="0"/>
              <a:t> i = 0; i &lt; 3; ++i)				</a:t>
            </a:r>
            <a:endParaRPr lang="en-US" altLang="zh-CN" sz="1600" b="0" dirty="0"/>
          </a:p>
          <a:p>
            <a:r>
              <a:rPr lang="en-US" altLang="zh-CN" sz="1600" b="0" dirty="0"/>
              <a:t>		</a:t>
            </a:r>
            <a:r>
              <a:rPr lang="zh-CN" altLang="en-US" sz="1600" b="0" dirty="0"/>
              <a:t>{					</a:t>
            </a:r>
            <a:endParaRPr lang="en-US" altLang="zh-CN" sz="1600" b="0" dirty="0"/>
          </a:p>
          <a:p>
            <a:r>
              <a:rPr lang="en-US" altLang="zh-CN" sz="1600" b="0" dirty="0"/>
              <a:t>			</a:t>
            </a:r>
            <a:r>
              <a:rPr lang="zh-CN" altLang="en-US" sz="1600" b="0" dirty="0"/>
              <a:t>sensor-&gt;imp_-&gt;data_to_read_ = (i + 2) % 3;					sensor-&gt;updateData(std::ref(*sensor-&gt;imp_-&gt;data_[i]));	</a:t>
            </a:r>
            <a:endParaRPr lang="en-US" altLang="zh-CN" sz="1600" b="0" dirty="0"/>
          </a:p>
          <a:p>
            <a:r>
              <a:rPr lang="zh-CN" altLang="en-US" sz="1600" b="0" dirty="0"/>
              <a:t>std::</a:t>
            </a:r>
            <a:r>
              <a:rPr lang="zh-CN" altLang="en-US" sz="1600" b="0" dirty="0">
                <a:solidFill>
                  <a:srgbClr val="0099FF"/>
                </a:solidFill>
              </a:rPr>
              <a:t>unique_lock</a:t>
            </a:r>
            <a:r>
              <a:rPr lang="zh-CN" altLang="en-US" sz="1600" b="0" dirty="0"/>
              <a:t>&lt;std::</a:t>
            </a:r>
            <a:r>
              <a:rPr lang="zh-CN" altLang="en-US" sz="1600" b="0" dirty="0">
                <a:solidFill>
                  <a:srgbClr val="0099FF"/>
                </a:solidFill>
              </a:rPr>
              <a:t>recursive_mutex</a:t>
            </a:r>
            <a:r>
              <a:rPr lang="zh-CN" altLang="en-US" sz="1600" b="0" dirty="0"/>
              <a:t>&gt; nextLock(sensor-&gt;imp_-&gt;data_mutex_[(i + 1) % 3]);			lock_.swap(nextLock);				</a:t>
            </a:r>
            <a:endParaRPr lang="en-US" altLang="zh-CN" sz="1600" b="0" dirty="0"/>
          </a:p>
          <a:p>
            <a:r>
              <a:rPr lang="en-US" altLang="zh-CN" sz="1600" b="0" dirty="0"/>
              <a:t>		</a:t>
            </a:r>
            <a:r>
              <a:rPr lang="zh-CN" altLang="en-US" sz="1600" b="0" dirty="0"/>
              <a:t>}			</a:t>
            </a:r>
            <a:endParaRPr lang="en-US" altLang="zh-CN" sz="1600" b="0" dirty="0"/>
          </a:p>
          <a:p>
            <a:r>
              <a:rPr lang="en-US" altLang="zh-CN" sz="1600" b="0" dirty="0"/>
              <a:t>	</a:t>
            </a:r>
            <a:r>
              <a:rPr lang="zh-CN" altLang="en-US" sz="1600" b="0" dirty="0"/>
              <a:t>}		</a:t>
            </a:r>
            <a:endParaRPr lang="en-US" altLang="zh-CN" sz="1600" b="0" dirty="0"/>
          </a:p>
          <a:p>
            <a:r>
              <a:rPr lang="zh-CN" altLang="en-US" sz="1600" b="0" dirty="0"/>
              <a:t>}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3693681-A405-450B-981C-A142FCB43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014346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在线程内死循环式获取数据包；线程安全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66FEE6-F760-4140-819C-4EB87F6F3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047" y="4402547"/>
            <a:ext cx="1821821" cy="2137556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7D3FDFCC-04CD-4BE7-894E-441A37A774BE}"/>
              </a:ext>
            </a:extLst>
          </p:cNvPr>
          <p:cNvSpPr/>
          <p:nvPr/>
        </p:nvSpPr>
        <p:spPr>
          <a:xfrm>
            <a:off x="1994935" y="5256854"/>
            <a:ext cx="3684233" cy="476250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1600" dirty="0" err="1">
                <a:solidFill>
                  <a:schemeClr val="tx1"/>
                </a:solidFill>
              </a:rPr>
              <a:t>MoveL</a:t>
            </a:r>
            <a:r>
              <a:rPr lang="en-US" altLang="zh-CN" sz="1600" dirty="0">
                <a:solidFill>
                  <a:schemeClr val="tx1"/>
                </a:solidFill>
              </a:rPr>
              <a:t> –robottarget --speed</a:t>
            </a:r>
          </a:p>
        </p:txBody>
      </p:sp>
      <p:sp>
        <p:nvSpPr>
          <p:cNvPr id="8" name="箭头: 下弧形 13">
            <a:extLst>
              <a:ext uri="{FF2B5EF4-FFF2-40B4-BE49-F238E27FC236}">
                <a16:creationId xmlns:a16="http://schemas.microsoft.com/office/drawing/2014/main" id="{9644C289-8514-4C8D-A78D-A5CE8CDF1A26}"/>
              </a:ext>
            </a:extLst>
          </p:cNvPr>
          <p:cNvSpPr>
            <a:spLocks noChangeArrowheads="1"/>
          </p:cNvSpPr>
          <p:nvPr/>
        </p:nvSpPr>
        <p:spPr bwMode="auto">
          <a:xfrm rot="9599163">
            <a:off x="4849514" y="4414623"/>
            <a:ext cx="2030180" cy="510223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" name="箭头: 下弧形 13">
            <a:extLst>
              <a:ext uri="{FF2B5EF4-FFF2-40B4-BE49-F238E27FC236}">
                <a16:creationId xmlns:a16="http://schemas.microsoft.com/office/drawing/2014/main" id="{9996C361-E394-4A7E-93CC-E62952B6A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8536" y="5722356"/>
            <a:ext cx="2881941" cy="510223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6159457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2">
            <a:extLst>
              <a:ext uri="{FF2B5EF4-FFF2-40B4-BE49-F238E27FC236}">
                <a16:creationId xmlns:a16="http://schemas.microsoft.com/office/drawing/2014/main" id="{D3719CBC-7DA3-4A0B-8625-F1EB7E94F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::function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指令模板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47">
            <a:extLst>
              <a:ext uri="{FF2B5EF4-FFF2-40B4-BE49-F238E27FC236}">
                <a16:creationId xmlns:a16="http://schemas.microsoft.com/office/drawing/2014/main" id="{9DA4C66F-D9C3-4ED6-A6CF-B80817F3B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172" name="灯片编号占位符 1">
            <a:extLst>
              <a:ext uri="{FF2B5EF4-FFF2-40B4-BE49-F238E27FC236}">
                <a16:creationId xmlns:a16="http://schemas.microsoft.com/office/drawing/2014/main" id="{9E750C97-FCEB-4319-9CEB-281132E0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E12699-14E1-403A-B9F2-63681394C0A3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3089A0-69F1-4354-AFF0-52A7CA8F9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26" y="1580978"/>
            <a:ext cx="7688972" cy="3471943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2ADAEADB-EF4A-4062-AC37-CF1113C88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014346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xfunc.hpp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A5D9CE-0A99-42F4-B304-E87CD101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082" y="4035745"/>
            <a:ext cx="2731586" cy="248255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2">
            <a:extLst>
              <a:ext uri="{FF2B5EF4-FFF2-40B4-BE49-F238E27FC236}">
                <a16:creationId xmlns:a16="http://schemas.microsoft.com/office/drawing/2014/main" id="{8BD8C152-555A-44CA-8503-6067D8708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3600">
                <a:latin typeface="Times New Roman" panose="02020603050405020304" pitchFamily="18" charset="0"/>
              </a:rPr>
              <a:t>什么是控制系统</a:t>
            </a:r>
            <a:endParaRPr lang="en-US" altLang="zh-CN" sz="3600">
              <a:latin typeface="Times New Roman" panose="02020603050405020304" pitchFamily="18" charset="0"/>
            </a:endParaRPr>
          </a:p>
        </p:txBody>
      </p:sp>
      <p:sp>
        <p:nvSpPr>
          <p:cNvPr id="4099" name="Rectangle 47">
            <a:extLst>
              <a:ext uri="{FF2B5EF4-FFF2-40B4-BE49-F238E27FC236}">
                <a16:creationId xmlns:a16="http://schemas.microsoft.com/office/drawing/2014/main" id="{33B9ACC0-BC6A-41AB-B589-5427CB86E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4100" name="TextBox 7">
            <a:extLst>
              <a:ext uri="{FF2B5EF4-FFF2-40B4-BE49-F238E27FC236}">
                <a16:creationId xmlns:a16="http://schemas.microsoft.com/office/drawing/2014/main" id="{E7A27EB8-4BC5-494A-9C57-A197A6441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 dirty="0"/>
              <a:t>   </a:t>
            </a:r>
            <a:r>
              <a:rPr lang="en-US" altLang="zh-CN" sz="2400" b="0" dirty="0"/>
              <a:t>2009~2011</a:t>
            </a:r>
            <a:r>
              <a:rPr lang="zh-CN" altLang="en-US" sz="2400" b="0" dirty="0"/>
              <a:t>：微机原理，古典控制，</a:t>
            </a:r>
            <a:r>
              <a:rPr lang="en-US" altLang="zh-CN" sz="2400" b="0" dirty="0"/>
              <a:t>51</a:t>
            </a:r>
            <a:r>
              <a:rPr lang="zh-CN" altLang="en-US" sz="2400" b="0" dirty="0"/>
              <a:t>单片机</a:t>
            </a:r>
            <a:endParaRPr lang="en-US" altLang="zh-CN" sz="2400" b="0" dirty="0"/>
          </a:p>
          <a:p>
            <a:pPr>
              <a:spcBef>
                <a:spcPct val="50000"/>
              </a:spcBef>
            </a:pP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4101" name="灯片编号占位符 1">
            <a:extLst>
              <a:ext uri="{FF2B5EF4-FFF2-40B4-BE49-F238E27FC236}">
                <a16:creationId xmlns:a16="http://schemas.microsoft.com/office/drawing/2014/main" id="{F4CF0104-0256-4929-B5A1-69BCED1D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8EA764-6E3D-4DFD-AFF9-2E06DE9BC16E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/>
          </a:p>
        </p:txBody>
      </p:sp>
      <p:sp>
        <p:nvSpPr>
          <p:cNvPr id="4105" name="TextBox 7">
            <a:extLst>
              <a:ext uri="{FF2B5EF4-FFF2-40B4-BE49-F238E27FC236}">
                <a16:creationId xmlns:a16="http://schemas.microsoft.com/office/drawing/2014/main" id="{FBCAF4E7-5AE8-4F31-99A9-3355BC73B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3749791"/>
            <a:ext cx="8482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  2012~2013</a:t>
            </a:r>
            <a:r>
              <a:rPr lang="zh-CN" altLang="en-US" sz="2400" b="0" dirty="0"/>
              <a:t>：基于</a:t>
            </a:r>
            <a:r>
              <a:rPr lang="en-US" altLang="zh-CN" sz="2400" b="0" dirty="0"/>
              <a:t>PLC</a:t>
            </a:r>
            <a:r>
              <a:rPr lang="zh-CN" altLang="en-US" sz="2400" b="0" dirty="0"/>
              <a:t>的伺服分度台</a:t>
            </a:r>
            <a:endParaRPr lang="en-US" altLang="zh-CN" sz="240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2464A4-85F7-4DB7-915E-7DC6B9C51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864" y="1506913"/>
            <a:ext cx="2577915" cy="215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B6D4A71-6548-44FC-971F-DC0AB8EDC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85421" y="1122111"/>
            <a:ext cx="2272684" cy="280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5F763A-AFAF-4A62-AD59-EBFF8AA79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81" y="4299197"/>
            <a:ext cx="2816579" cy="21906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96F777-194B-4544-B912-3DD18C448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57" y="4513744"/>
            <a:ext cx="4338699" cy="17615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8A026E-911C-4888-9720-C2B1B0AD0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783" y="1403342"/>
            <a:ext cx="895896" cy="27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30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410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图片 5">
            <a:extLst>
              <a:ext uri="{FF2B5EF4-FFF2-40B4-BE49-F238E27FC236}">
                <a16:creationId xmlns:a16="http://schemas.microsoft.com/office/drawing/2014/main" id="{F72AC930-22DC-403E-9345-D546D710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5" y="1637869"/>
            <a:ext cx="8557750" cy="49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Text Box 32">
            <a:extLst>
              <a:ext uri="{FF2B5EF4-FFF2-40B4-BE49-F238E27FC236}">
                <a16:creationId xmlns:a16="http://schemas.microsoft.com/office/drawing/2014/main" id="{710F881C-349D-49FC-94C2-AB1B6F57E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::function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指令模板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8195" name="Rectangle 47">
            <a:extLst>
              <a:ext uri="{FF2B5EF4-FFF2-40B4-BE49-F238E27FC236}">
                <a16:creationId xmlns:a16="http://schemas.microsoft.com/office/drawing/2014/main" id="{545BD8DC-BC7F-4A70-8894-D01DD0361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8196" name="灯片编号占位符 1">
            <a:extLst>
              <a:ext uri="{FF2B5EF4-FFF2-40B4-BE49-F238E27FC236}">
                <a16:creationId xmlns:a16="http://schemas.microsoft.com/office/drawing/2014/main" id="{8A921B38-FD58-4C2C-A013-4680A178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9950BC-15E0-4A88-93FF-F250D8C1A096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95C517A-F533-44B4-8391-1DF0EC2EA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014346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xfunc.cpp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图片 8">
            <a:extLst>
              <a:ext uri="{FF2B5EF4-FFF2-40B4-BE49-F238E27FC236}">
                <a16:creationId xmlns:a16="http://schemas.microsoft.com/office/drawing/2014/main" id="{612FCCAC-1329-4FDE-95F1-1BAA85D88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493407"/>
            <a:ext cx="8185150" cy="516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Text Box 32">
            <a:extLst>
              <a:ext uri="{FF2B5EF4-FFF2-40B4-BE49-F238E27FC236}">
                <a16:creationId xmlns:a16="http://schemas.microsoft.com/office/drawing/2014/main" id="{F36BFD19-C3A0-477C-A077-9F5AB496B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::function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指令模板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9219" name="Rectangle 47">
            <a:extLst>
              <a:ext uri="{FF2B5EF4-FFF2-40B4-BE49-F238E27FC236}">
                <a16:creationId xmlns:a16="http://schemas.microsoft.com/office/drawing/2014/main" id="{D5C5DF2B-328C-4B38-8A2B-B6A20E3AA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9220" name="灯片编号占位符 1">
            <a:extLst>
              <a:ext uri="{FF2B5EF4-FFF2-40B4-BE49-F238E27FC236}">
                <a16:creationId xmlns:a16="http://schemas.microsoft.com/office/drawing/2014/main" id="{D237F6AB-3D93-4E9C-BFAD-5CDAE06F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9AA42C-44DE-4A08-9859-C4BBCBA181ED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3F6EED9-E13E-4256-A5FE-4D3E87AF3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014346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xfunc.cpp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2">
            <a:extLst>
              <a:ext uri="{FF2B5EF4-FFF2-40B4-BE49-F238E27FC236}">
                <a16:creationId xmlns:a16="http://schemas.microsoft.com/office/drawing/2014/main" id="{D3719CBC-7DA3-4A0B-8625-F1EB7E94F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::function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指令模板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47">
            <a:extLst>
              <a:ext uri="{FF2B5EF4-FFF2-40B4-BE49-F238E27FC236}">
                <a16:creationId xmlns:a16="http://schemas.microsoft.com/office/drawing/2014/main" id="{9DA4C66F-D9C3-4ED6-A6CF-B80817F3B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172" name="灯片编号占位符 1">
            <a:extLst>
              <a:ext uri="{FF2B5EF4-FFF2-40B4-BE49-F238E27FC236}">
                <a16:creationId xmlns:a16="http://schemas.microsoft.com/office/drawing/2014/main" id="{9E750C97-FCEB-4319-9CEB-281132E0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E12699-14E1-403A-B9F2-63681394C0A3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4FAA5B-D380-4327-A2D9-D8AF64E1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7" y="2828071"/>
            <a:ext cx="7823985" cy="29380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D52EF0-D5CB-4C7C-9631-B0C868E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1771286"/>
            <a:ext cx="6810376" cy="625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4D3A5-5E70-4DF1-8D8D-9E09C7478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014346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xfunc.cpp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5079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2">
            <a:extLst>
              <a:ext uri="{FF2B5EF4-FFF2-40B4-BE49-F238E27FC236}">
                <a16:creationId xmlns:a16="http://schemas.microsoft.com/office/drawing/2014/main" id="{D3719CBC-7DA3-4A0B-8625-F1EB7E94F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::function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异常处理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47">
            <a:extLst>
              <a:ext uri="{FF2B5EF4-FFF2-40B4-BE49-F238E27FC236}">
                <a16:creationId xmlns:a16="http://schemas.microsoft.com/office/drawing/2014/main" id="{9DA4C66F-D9C3-4ED6-A6CF-B80817F3B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172" name="灯片编号占位符 1">
            <a:extLst>
              <a:ext uri="{FF2B5EF4-FFF2-40B4-BE49-F238E27FC236}">
                <a16:creationId xmlns:a16="http://schemas.microsoft.com/office/drawing/2014/main" id="{9E750C97-FCEB-4319-9CEB-281132E0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E12699-14E1-403A-B9F2-63681394C0A3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4D3A5-5E70-4DF1-8D8D-9E09C7478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014346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异常等级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254513C-00A5-4A15-A31B-067274608169}"/>
              </a:ext>
            </a:extLst>
          </p:cNvPr>
          <p:cNvSpPr/>
          <p:nvPr/>
        </p:nvSpPr>
        <p:spPr bwMode="auto">
          <a:xfrm>
            <a:off x="501738" y="1553177"/>
            <a:ext cx="3990363" cy="461666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FATAL</a:t>
            </a:r>
            <a:r>
              <a:rPr lang="en-US" altLang="zh-CN" sz="2000" dirty="0">
                <a:latin typeface="Arial" charset="0"/>
              </a:rPr>
              <a:t>:</a:t>
            </a:r>
            <a:r>
              <a:rPr lang="zh-CN" altLang="en-US" sz="2000" dirty="0">
                <a:latin typeface="Arial" charset="0"/>
              </a:rPr>
              <a:t>致命性错误；系统需重启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BA07F4C-51B1-4655-970F-1676B79BADA8}"/>
              </a:ext>
            </a:extLst>
          </p:cNvPr>
          <p:cNvSpPr/>
          <p:nvPr/>
        </p:nvSpPr>
        <p:spPr bwMode="auto">
          <a:xfrm>
            <a:off x="483319" y="2124257"/>
            <a:ext cx="4974355" cy="46166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ERROR</a:t>
            </a:r>
            <a:r>
              <a:rPr lang="en-US" altLang="zh-CN" sz="2000" dirty="0">
                <a:latin typeface="Arial" charset="0"/>
              </a:rPr>
              <a:t>:</a:t>
            </a:r>
            <a:r>
              <a:rPr lang="zh-CN" altLang="en-US" sz="2000" dirty="0">
                <a:latin typeface="Arial" charset="0"/>
              </a:rPr>
              <a:t>一般性错误；通过</a:t>
            </a:r>
            <a:r>
              <a:rPr lang="en-US" altLang="zh-CN" sz="2000" dirty="0">
                <a:latin typeface="Arial" charset="0"/>
              </a:rPr>
              <a:t>Clear</a:t>
            </a:r>
            <a:r>
              <a:rPr lang="zh-CN" altLang="en-US" sz="2000" dirty="0">
                <a:latin typeface="Arial" charset="0"/>
              </a:rPr>
              <a:t>清楚错误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90E5D67-7881-4F46-B691-D85076A46A94}"/>
              </a:ext>
            </a:extLst>
          </p:cNvPr>
          <p:cNvSpPr/>
          <p:nvPr/>
        </p:nvSpPr>
        <p:spPr bwMode="auto">
          <a:xfrm>
            <a:off x="4792513" y="1543388"/>
            <a:ext cx="3849750" cy="46166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WARNING</a:t>
            </a:r>
            <a:r>
              <a:rPr lang="en-US" altLang="zh-CN" sz="2000" dirty="0">
                <a:latin typeface="Arial" charset="0"/>
              </a:rPr>
              <a:t>:</a:t>
            </a:r>
            <a:r>
              <a:rPr lang="zh-CN" altLang="en-US" sz="2000" dirty="0">
                <a:latin typeface="Arial" charset="0"/>
              </a:rPr>
              <a:t>警告；调整指令即可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8A2A55-FFF9-4222-B1DC-6F5E5B7E1161}"/>
              </a:ext>
            </a:extLst>
          </p:cNvPr>
          <p:cNvSpPr txBox="1"/>
          <p:nvPr/>
        </p:nvSpPr>
        <p:spPr>
          <a:xfrm>
            <a:off x="597548" y="3068861"/>
            <a:ext cx="8197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errorinfoPool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-&gt;add&lt;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codeit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::system::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ErrorInfo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"an exception"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-10,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"WARNNING"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一个异常出现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"an exception exists"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zh-CN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CAFEC6B-2BD5-416B-BAE4-020123F01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2656831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en-US" altLang="zh-CN" sz="2400" b="0" dirty="0" err="1"/>
              <a:t>prepareNrt</a:t>
            </a:r>
            <a:r>
              <a:rPr lang="en-US" altLang="zh-CN" sz="2400" b="0" dirty="0"/>
              <a:t>()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7DC90F-505B-4A74-A731-7DF69D3DB93F}"/>
              </a:ext>
            </a:extLst>
          </p:cNvPr>
          <p:cNvSpPr txBox="1"/>
          <p:nvPr/>
        </p:nvSpPr>
        <p:spPr>
          <a:xfrm>
            <a:off x="597548" y="3613125"/>
            <a:ext cx="6649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8000"/>
                </a:solidFill>
                <a:latin typeface="Consolas" panose="020B0609020204030204" pitchFamily="49" charset="0"/>
              </a:rPr>
              <a:t>THROW_FILE_LINE("an exception");</a:t>
            </a:r>
            <a:endParaRPr lang="zh-CN" altLang="en-US" sz="20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2C11921-181D-4CE1-B540-A4E65E10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97" y="3988575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en-US" altLang="zh-CN" sz="2400" b="0" dirty="0" err="1"/>
              <a:t>executeRT</a:t>
            </a:r>
            <a:r>
              <a:rPr lang="en-US" altLang="zh-CN" sz="2400" b="0" dirty="0"/>
              <a:t>()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5087734-28A3-420E-AFC9-B8925305C057}"/>
              </a:ext>
            </a:extLst>
          </p:cNvPr>
          <p:cNvSpPr txBox="1"/>
          <p:nvPr/>
        </p:nvSpPr>
        <p:spPr>
          <a:xfrm>
            <a:off x="600822" y="4301882"/>
            <a:ext cx="83833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errorinfoPool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-&gt;add&lt;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codeit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::system::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ErrorInfo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"plan over time"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-2001,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"ERROR"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规划超时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"plan over time"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errMap.insert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(pair&lt;std::int32_t, string&gt;(-2001,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"plan over time"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F3B935-5E2D-4682-B11C-E63BD2D21C61}"/>
              </a:ext>
            </a:extLst>
          </p:cNvPr>
          <p:cNvSpPr txBox="1"/>
          <p:nvPr/>
        </p:nvSpPr>
        <p:spPr>
          <a:xfrm>
            <a:off x="600822" y="5073990"/>
            <a:ext cx="4594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-2001;</a:t>
            </a:r>
            <a:endParaRPr lang="zh-CN" altLang="en-US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219BD85A-6AC9-4ACF-B02C-42971C8A7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625" y="5686954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en-US" altLang="zh-CN" sz="2400" b="0" dirty="0" err="1"/>
              <a:t>collectNrt</a:t>
            </a:r>
            <a:r>
              <a:rPr lang="en-US" altLang="zh-CN" sz="2400" b="0" dirty="0"/>
              <a:t>():</a:t>
            </a:r>
            <a:r>
              <a:rPr lang="zh-CN" altLang="en-US" sz="2400" b="0" dirty="0"/>
              <a:t>不能抛出异常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302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22" grpId="0"/>
      <p:bldP spid="17" grpId="0"/>
      <p:bldP spid="26" grpId="0"/>
      <p:bldP spid="28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2">
            <a:extLst>
              <a:ext uri="{FF2B5EF4-FFF2-40B4-BE49-F238E27FC236}">
                <a16:creationId xmlns:a16="http://schemas.microsoft.com/office/drawing/2014/main" id="{80B690A6-0735-4717-9B9C-7211E3825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其他封装功能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1267" name="Rectangle 47">
            <a:extLst>
              <a:ext uri="{FF2B5EF4-FFF2-40B4-BE49-F238E27FC236}">
                <a16:creationId xmlns:a16="http://schemas.microsoft.com/office/drawing/2014/main" id="{A90A4BA3-2CCD-4CC4-B691-9774746A6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1268" name="灯片编号占位符 1">
            <a:extLst>
              <a:ext uri="{FF2B5EF4-FFF2-40B4-BE49-F238E27FC236}">
                <a16:creationId xmlns:a16="http://schemas.microsoft.com/office/drawing/2014/main" id="{4DF64A06-D487-4A9C-B2D7-71F2A56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B97120-79EE-41C0-AE58-44CCDA2256DA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9D541E73-3382-44B5-B5D7-47A8B712F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en-US" altLang="zh-CN" sz="2400" b="0" dirty="0" err="1"/>
              <a:t>InterfacePool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3446D1-D19D-4D29-AEDB-D92A2A21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1481928"/>
            <a:ext cx="8686800" cy="1346293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315DA4F4-3285-4434-A569-F72A269C7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3013922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en-US" altLang="zh-CN" sz="2400" b="0" dirty="0" err="1"/>
              <a:t>ControllerPool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BD69F8-875A-43D0-94D2-E2555117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40" y="3559843"/>
            <a:ext cx="7158261" cy="159237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8503B5A-748E-4B80-AD65-8367DBEFA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5362667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Log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EFD8EE-21BD-4363-A554-9175AA48A727}"/>
              </a:ext>
            </a:extLst>
          </p:cNvPr>
          <p:cNvSpPr txBox="1"/>
          <p:nvPr/>
        </p:nvSpPr>
        <p:spPr>
          <a:xfrm>
            <a:off x="431800" y="5824332"/>
            <a:ext cx="8019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dirty="0"/>
              <a:t>基于streambuf实现线程安全的日志功能，几百行代码；</a:t>
            </a:r>
            <a:r>
              <a:rPr lang="zh-CN" altLang="en-US" sz="1800" dirty="0"/>
              <a:t>实时线程数据交互</a:t>
            </a:r>
          </a:p>
        </p:txBody>
      </p:sp>
    </p:spTree>
    <p:extLst>
      <p:ext uri="{BB962C8B-B14F-4D97-AF65-F5344CB8AC3E}">
        <p14:creationId xmlns:p14="http://schemas.microsoft.com/office/powerpoint/2010/main" val="3810926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2">
            <a:extLst>
              <a:ext uri="{FF2B5EF4-FFF2-40B4-BE49-F238E27FC236}">
                <a16:creationId xmlns:a16="http://schemas.microsoft.com/office/drawing/2014/main" id="{80B690A6-0735-4717-9B9C-7211E3825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其他封装功能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1267" name="Rectangle 47">
            <a:extLst>
              <a:ext uri="{FF2B5EF4-FFF2-40B4-BE49-F238E27FC236}">
                <a16:creationId xmlns:a16="http://schemas.microsoft.com/office/drawing/2014/main" id="{A90A4BA3-2CCD-4CC4-B691-9774746A6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1268" name="灯片编号占位符 1">
            <a:extLst>
              <a:ext uri="{FF2B5EF4-FFF2-40B4-BE49-F238E27FC236}">
                <a16:creationId xmlns:a16="http://schemas.microsoft.com/office/drawing/2014/main" id="{4DF64A06-D487-4A9C-B2D7-71F2A56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B97120-79EE-41C0-AE58-44CCDA2256DA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9D541E73-3382-44B5-B5D7-47A8B712F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用户数据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503B5A-748E-4B80-AD65-8367DBEFA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4352068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精简高效的矩阵库（千行）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A5C13E-54A7-434F-8D85-6210C40C6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94" y="1431470"/>
            <a:ext cx="6390752" cy="648337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1F1969-0E84-41EC-B43B-9AE06EBA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26" y="3449040"/>
            <a:ext cx="7494171" cy="602637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2F02F3-89BA-474F-BE5E-34492CA8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32" y="2156977"/>
            <a:ext cx="7567736" cy="1230337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AF364FBF-C9EB-47EF-9540-E8D890C66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5082362"/>
            <a:ext cx="8280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旋量库：欧拉角、旋转矩阵、四元数、轴角、旋量间转换，一阶导、二阶导间转换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520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2">
            <a:extLst>
              <a:ext uri="{FF2B5EF4-FFF2-40B4-BE49-F238E27FC236}">
                <a16:creationId xmlns:a16="http://schemas.microsoft.com/office/drawing/2014/main" id="{80B690A6-0735-4717-9B9C-7211E3825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版本管控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1267" name="Rectangle 47">
            <a:extLst>
              <a:ext uri="{FF2B5EF4-FFF2-40B4-BE49-F238E27FC236}">
                <a16:creationId xmlns:a16="http://schemas.microsoft.com/office/drawing/2014/main" id="{A90A4BA3-2CCD-4CC4-B691-9774746A6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1268" name="灯片编号占位符 1">
            <a:extLst>
              <a:ext uri="{FF2B5EF4-FFF2-40B4-BE49-F238E27FC236}">
                <a16:creationId xmlns:a16="http://schemas.microsoft.com/office/drawing/2014/main" id="{4DF64A06-D487-4A9C-B2D7-71F2A56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B97120-79EE-41C0-AE58-44CCDA2256DA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62C37E8-10C8-47B0-9902-6668CA2ED585}"/>
              </a:ext>
            </a:extLst>
          </p:cNvPr>
          <p:cNvSpPr/>
          <p:nvPr/>
        </p:nvSpPr>
        <p:spPr bwMode="auto">
          <a:xfrm>
            <a:off x="3284739" y="1583069"/>
            <a:ext cx="2191072" cy="661229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codeit.hpp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B917F93-4DAB-4ADC-83AC-8B042DCD1C55}"/>
              </a:ext>
            </a:extLst>
          </p:cNvPr>
          <p:cNvSpPr/>
          <p:nvPr/>
        </p:nvSpPr>
        <p:spPr bwMode="auto">
          <a:xfrm>
            <a:off x="533687" y="3285201"/>
            <a:ext cx="1339047" cy="558566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0" dirty="0">
                <a:latin typeface="Arial" charset="0"/>
              </a:rPr>
              <a:t>项目</a:t>
            </a:r>
            <a:r>
              <a:rPr lang="en-US" altLang="zh-CN" sz="2800" b="0" dirty="0">
                <a:latin typeface="Arial" charset="0"/>
              </a:rPr>
              <a:t>A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CCC2A08-19AC-427F-81E0-5FF67D26380C}"/>
              </a:ext>
            </a:extLst>
          </p:cNvPr>
          <p:cNvSpPr/>
          <p:nvPr/>
        </p:nvSpPr>
        <p:spPr bwMode="auto">
          <a:xfrm>
            <a:off x="2734724" y="3285201"/>
            <a:ext cx="1339047" cy="558566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0" dirty="0">
                <a:latin typeface="Arial" charset="0"/>
              </a:rPr>
              <a:t>项目</a:t>
            </a:r>
            <a:r>
              <a:rPr lang="en-US" altLang="zh-CN" sz="2800" b="0" dirty="0">
                <a:latin typeface="Arial" charset="0"/>
              </a:rPr>
              <a:t>B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786BCF3-A4A5-4FCE-B2D3-5A5A02F99C2A}"/>
              </a:ext>
            </a:extLst>
          </p:cNvPr>
          <p:cNvSpPr/>
          <p:nvPr/>
        </p:nvSpPr>
        <p:spPr bwMode="auto">
          <a:xfrm>
            <a:off x="4935761" y="3283016"/>
            <a:ext cx="1339047" cy="558566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0" dirty="0">
                <a:latin typeface="Arial" charset="0"/>
              </a:rPr>
              <a:t>项目</a:t>
            </a:r>
            <a:r>
              <a:rPr lang="en-US" altLang="zh-CN" sz="2800" b="0" dirty="0">
                <a:latin typeface="Arial" charset="0"/>
              </a:rPr>
              <a:t>C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ADD95E2-E911-431D-9C1C-06E618CCCEB7}"/>
              </a:ext>
            </a:extLst>
          </p:cNvPr>
          <p:cNvSpPr/>
          <p:nvPr/>
        </p:nvSpPr>
        <p:spPr bwMode="auto">
          <a:xfrm>
            <a:off x="7136798" y="3285201"/>
            <a:ext cx="1339047" cy="558566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0" dirty="0">
                <a:latin typeface="Arial" charset="0"/>
              </a:rPr>
              <a:t>项目</a:t>
            </a:r>
            <a:r>
              <a:rPr lang="en-US" altLang="zh-CN" sz="2800" b="0" dirty="0">
                <a:latin typeface="Arial" charset="0"/>
              </a:rPr>
              <a:t>…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3206829-A24E-4CE0-8E16-3B45B4C59F12}"/>
              </a:ext>
            </a:extLst>
          </p:cNvPr>
          <p:cNvCxnSpPr>
            <a:cxnSpLocks/>
            <a:endCxn id="8" idx="0"/>
          </p:cNvCxnSpPr>
          <p:nvPr/>
        </p:nvCxnSpPr>
        <p:spPr bwMode="auto">
          <a:xfrm flipH="1">
            <a:off x="1203211" y="2244298"/>
            <a:ext cx="2081528" cy="10409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alpha val="46000"/>
              </a:schemeClr>
            </a:solidFill>
            <a:prstDash val="solid"/>
            <a:miter lim="800000"/>
            <a:headEnd type="none" w="med" len="med"/>
            <a:tailEnd type="arrow" w="lg" len="lg"/>
          </a:ln>
          <a:effectLst/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2DB6222-1912-4C72-811F-4506D675C9DB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3404248" y="2244298"/>
            <a:ext cx="550014" cy="10409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alpha val="46000"/>
              </a:schemeClr>
            </a:solidFill>
            <a:prstDash val="solid"/>
            <a:miter lim="800000"/>
            <a:headEnd type="none" w="med" len="med"/>
            <a:tailEnd type="arrow" w="lg" len="lg"/>
          </a:ln>
          <a:effectLst/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01A640A-C64F-4623-AB26-F4380988ADC1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>
            <a:off x="4725673" y="2244298"/>
            <a:ext cx="879612" cy="10387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alpha val="46000"/>
              </a:schemeClr>
            </a:solidFill>
            <a:prstDash val="solid"/>
            <a:miter lim="800000"/>
            <a:headEnd type="none" w="med" len="med"/>
            <a:tailEnd type="arrow" w="lg" len="lg"/>
          </a:ln>
          <a:effectLst/>
        </p:spPr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DF61D57-17A1-42E4-B930-E51F65E5CFC6}"/>
              </a:ext>
            </a:extLst>
          </p:cNvPr>
          <p:cNvCxnSpPr>
            <a:cxnSpLocks/>
            <a:endCxn id="11" idx="0"/>
          </p:cNvCxnSpPr>
          <p:nvPr/>
        </p:nvCxnSpPr>
        <p:spPr bwMode="auto">
          <a:xfrm>
            <a:off x="5429621" y="2258303"/>
            <a:ext cx="2376701" cy="10268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alpha val="46000"/>
              </a:schemeClr>
            </a:solidFill>
            <a:prstDash val="solid"/>
            <a:miter lim="800000"/>
            <a:headEnd type="none" w="med" len="med"/>
            <a:tailEnd type="arrow" w="lg" len="lg"/>
          </a:ln>
          <a:effectLst/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8FBA7A8-9F52-49F7-A3CD-37AB54B94D4B}"/>
              </a:ext>
            </a:extLst>
          </p:cNvPr>
          <p:cNvSpPr txBox="1"/>
          <p:nvPr/>
        </p:nvSpPr>
        <p:spPr>
          <a:xfrm>
            <a:off x="2734724" y="2660114"/>
            <a:ext cx="100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/>
              <a:t>B.xml</a:t>
            </a:r>
            <a:endParaRPr lang="zh-CN" altLang="en-US" sz="2000" b="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BED32C0-C540-4F55-BAE3-87708B9BB6C0}"/>
              </a:ext>
            </a:extLst>
          </p:cNvPr>
          <p:cNvSpPr txBox="1"/>
          <p:nvPr/>
        </p:nvSpPr>
        <p:spPr>
          <a:xfrm>
            <a:off x="5270669" y="2723908"/>
            <a:ext cx="100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/>
              <a:t>C.xml</a:t>
            </a:r>
            <a:endParaRPr lang="zh-CN" altLang="en-US" sz="2000" b="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544BA9-9187-4EB9-ADD9-51A024817A5B}"/>
              </a:ext>
            </a:extLst>
          </p:cNvPr>
          <p:cNvSpPr txBox="1"/>
          <p:nvPr/>
        </p:nvSpPr>
        <p:spPr>
          <a:xfrm>
            <a:off x="1383270" y="2514175"/>
            <a:ext cx="100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/>
              <a:t>A.xml</a:t>
            </a:r>
            <a:endParaRPr lang="zh-CN" altLang="en-US" sz="2000" b="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0B9D21-C344-471D-8D75-A02317E0D7A4}"/>
              </a:ext>
            </a:extLst>
          </p:cNvPr>
          <p:cNvSpPr txBox="1"/>
          <p:nvPr/>
        </p:nvSpPr>
        <p:spPr>
          <a:xfrm>
            <a:off x="7353300" y="2721701"/>
            <a:ext cx="100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/>
              <a:t>….xml</a:t>
            </a:r>
            <a:endParaRPr lang="zh-CN" altLang="en-US" sz="2000" b="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E235526-A85A-43C7-943B-66EF6DBFA1E0}"/>
              </a:ext>
            </a:extLst>
          </p:cNvPr>
          <p:cNvGrpSpPr/>
          <p:nvPr/>
        </p:nvGrpSpPr>
        <p:grpSpPr>
          <a:xfrm>
            <a:off x="645997" y="3945808"/>
            <a:ext cx="1114425" cy="705868"/>
            <a:chOff x="533687" y="3522404"/>
            <a:chExt cx="1114425" cy="705868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A4EA8DD-FCF8-461D-9D00-87B8311E9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687" y="3523422"/>
              <a:ext cx="371475" cy="70485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9D7E7A1-593A-4C66-B3FB-9C466E894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637" y="3522404"/>
              <a:ext cx="371475" cy="70485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53193D92-AB34-475D-B1B6-5CEF3CAEF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162" y="3522404"/>
              <a:ext cx="371475" cy="704850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0439C4C-DCB6-4709-990B-96DE9A0AA599}"/>
              </a:ext>
            </a:extLst>
          </p:cNvPr>
          <p:cNvGrpSpPr/>
          <p:nvPr/>
        </p:nvGrpSpPr>
        <p:grpSpPr>
          <a:xfrm>
            <a:off x="2898613" y="3944790"/>
            <a:ext cx="1114425" cy="705868"/>
            <a:chOff x="533687" y="3522404"/>
            <a:chExt cx="1114425" cy="705868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B18D045-ED75-4590-898C-562A3961F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687" y="3523422"/>
              <a:ext cx="371475" cy="70485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BEDD6E6-E96D-4948-92A8-2A53EB14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637" y="3522404"/>
              <a:ext cx="371475" cy="70485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658DAAD-F3C7-4E2A-B13B-1ADC8BC0E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162" y="3522404"/>
              <a:ext cx="371475" cy="704850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B8C6726-4B4A-4534-9A08-A7995E27D3C7}"/>
              </a:ext>
            </a:extLst>
          </p:cNvPr>
          <p:cNvGrpSpPr/>
          <p:nvPr/>
        </p:nvGrpSpPr>
        <p:grpSpPr>
          <a:xfrm>
            <a:off x="5048072" y="3937801"/>
            <a:ext cx="1114425" cy="705868"/>
            <a:chOff x="533687" y="3522404"/>
            <a:chExt cx="1114425" cy="705868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FCE8DF0C-24F7-4BAE-8CB9-D1FA335D5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687" y="3523422"/>
              <a:ext cx="371475" cy="70485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A500CD1-862B-4B70-BD1F-0CDF7C9DD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637" y="3522404"/>
              <a:ext cx="371475" cy="70485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FEDCE7A2-2419-4E94-9DE9-81F34ED21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162" y="3522404"/>
              <a:ext cx="371475" cy="704850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7774E85-A4EF-4CCA-98A9-3B4AF604992C}"/>
              </a:ext>
            </a:extLst>
          </p:cNvPr>
          <p:cNvGrpSpPr/>
          <p:nvPr/>
        </p:nvGrpSpPr>
        <p:grpSpPr>
          <a:xfrm>
            <a:off x="7298156" y="3911610"/>
            <a:ext cx="1114425" cy="705868"/>
            <a:chOff x="533687" y="3522404"/>
            <a:chExt cx="1114425" cy="705868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2436568A-EA92-4595-9463-D3F633740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687" y="3523422"/>
              <a:ext cx="371475" cy="704850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4BCE6AF0-2694-4E28-8410-14DEF25AB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637" y="3522404"/>
              <a:ext cx="371475" cy="704850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F8FA711C-0159-41BA-8183-AFC8BCB5E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162" y="3522404"/>
              <a:ext cx="371475" cy="704850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C10B8253-EF37-4CA7-A48E-73C4E815636C}"/>
              </a:ext>
            </a:extLst>
          </p:cNvPr>
          <p:cNvSpPr txBox="1"/>
          <p:nvPr/>
        </p:nvSpPr>
        <p:spPr>
          <a:xfrm>
            <a:off x="383348" y="4783950"/>
            <a:ext cx="1639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dirty="0"/>
              <a:t>xafunc.hpp</a:t>
            </a:r>
          </a:p>
          <a:p>
            <a:pPr algn="ctr"/>
            <a:r>
              <a:rPr lang="en-US" altLang="zh-CN" sz="1800" b="0" dirty="0"/>
              <a:t>xafunc.cpp </a:t>
            </a:r>
          </a:p>
          <a:p>
            <a:pPr algn="ctr"/>
            <a:r>
              <a:rPr lang="en-US" altLang="zh-CN" sz="1800" b="0" dirty="0"/>
              <a:t>yafunc.hpp</a:t>
            </a:r>
          </a:p>
          <a:p>
            <a:pPr algn="ctr"/>
            <a:r>
              <a:rPr lang="en-US" altLang="zh-CN" sz="1800" b="0" dirty="0"/>
              <a:t>yafunc.cpp</a:t>
            </a:r>
          </a:p>
          <a:p>
            <a:pPr algn="ctr"/>
            <a:r>
              <a:rPr lang="en-US" altLang="zh-CN" sz="1800" b="0" dirty="0"/>
              <a:t>…</a:t>
            </a:r>
            <a:endParaRPr lang="zh-CN" altLang="en-US" sz="1800" b="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48CDF58-8811-41ED-BACE-05F4D4CA3C1C}"/>
              </a:ext>
            </a:extLst>
          </p:cNvPr>
          <p:cNvSpPr txBox="1"/>
          <p:nvPr/>
        </p:nvSpPr>
        <p:spPr>
          <a:xfrm>
            <a:off x="2584384" y="4783950"/>
            <a:ext cx="1639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dirty="0"/>
              <a:t>xbfunc.hpp</a:t>
            </a:r>
          </a:p>
          <a:p>
            <a:pPr algn="ctr"/>
            <a:r>
              <a:rPr lang="en-US" altLang="zh-CN" sz="1800" b="0" dirty="0"/>
              <a:t>xbfunc.cpp </a:t>
            </a:r>
          </a:p>
          <a:p>
            <a:pPr algn="ctr"/>
            <a:r>
              <a:rPr lang="en-US" altLang="zh-CN" sz="1800" b="0" dirty="0"/>
              <a:t>ybfunc.hpp</a:t>
            </a:r>
          </a:p>
          <a:p>
            <a:pPr algn="ctr"/>
            <a:r>
              <a:rPr lang="en-US" altLang="zh-CN" sz="1800" b="0" dirty="0"/>
              <a:t>ybfunc.cpp</a:t>
            </a:r>
          </a:p>
          <a:p>
            <a:pPr algn="ctr"/>
            <a:r>
              <a:rPr lang="en-US" altLang="zh-CN" sz="1800" b="0" dirty="0"/>
              <a:t>…</a:t>
            </a:r>
            <a:endParaRPr lang="zh-CN" altLang="en-US" sz="1800" b="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7C28E-CF02-4C5B-8AA6-ECAB3B84B061}"/>
              </a:ext>
            </a:extLst>
          </p:cNvPr>
          <p:cNvSpPr txBox="1"/>
          <p:nvPr/>
        </p:nvSpPr>
        <p:spPr>
          <a:xfrm>
            <a:off x="4769027" y="4783950"/>
            <a:ext cx="1639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dirty="0"/>
              <a:t>xcfunc.hpp</a:t>
            </a:r>
          </a:p>
          <a:p>
            <a:pPr algn="ctr"/>
            <a:r>
              <a:rPr lang="en-US" altLang="zh-CN" sz="1800" b="0" dirty="0"/>
              <a:t>xcfunc.cpp </a:t>
            </a:r>
          </a:p>
          <a:p>
            <a:pPr algn="ctr"/>
            <a:r>
              <a:rPr lang="en-US" altLang="zh-CN" sz="1800" b="0" dirty="0"/>
              <a:t>ycfunc.hpp</a:t>
            </a:r>
          </a:p>
          <a:p>
            <a:pPr algn="ctr"/>
            <a:r>
              <a:rPr lang="en-US" altLang="zh-CN" sz="1800" b="0" dirty="0"/>
              <a:t>ycfunc.cpp</a:t>
            </a:r>
          </a:p>
          <a:p>
            <a:pPr algn="ctr"/>
            <a:r>
              <a:rPr lang="en-US" altLang="zh-CN" sz="1800" b="0" dirty="0"/>
              <a:t>…</a:t>
            </a:r>
            <a:endParaRPr lang="zh-CN" altLang="en-US" sz="1800" b="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93310A-55CB-4264-A75D-30434E3B270A}"/>
              </a:ext>
            </a:extLst>
          </p:cNvPr>
          <p:cNvSpPr txBox="1"/>
          <p:nvPr/>
        </p:nvSpPr>
        <p:spPr>
          <a:xfrm>
            <a:off x="6986458" y="4783950"/>
            <a:ext cx="1639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dirty="0" err="1"/>
              <a:t>x..func.hpp</a:t>
            </a:r>
            <a:endParaRPr lang="en-US" altLang="zh-CN" sz="1800" b="0" dirty="0"/>
          </a:p>
          <a:p>
            <a:pPr algn="ctr"/>
            <a:r>
              <a:rPr lang="en-US" altLang="zh-CN" sz="1800" b="0" dirty="0" err="1"/>
              <a:t>x..func.cpp</a:t>
            </a:r>
            <a:r>
              <a:rPr lang="en-US" altLang="zh-CN" sz="1800" b="0" dirty="0"/>
              <a:t> </a:t>
            </a:r>
          </a:p>
          <a:p>
            <a:pPr algn="ctr"/>
            <a:r>
              <a:rPr lang="en-US" altLang="zh-CN" sz="1800" b="0" dirty="0" err="1"/>
              <a:t>y..func.hpp</a:t>
            </a:r>
            <a:endParaRPr lang="en-US" altLang="zh-CN" sz="1800" b="0" dirty="0"/>
          </a:p>
          <a:p>
            <a:pPr algn="ctr"/>
            <a:r>
              <a:rPr lang="en-US" altLang="zh-CN" sz="1800" b="0" dirty="0" err="1"/>
              <a:t>y..func.cpp</a:t>
            </a:r>
            <a:endParaRPr lang="en-US" altLang="zh-CN" sz="1800" b="0" dirty="0"/>
          </a:p>
          <a:p>
            <a:pPr algn="ctr"/>
            <a:r>
              <a:rPr lang="en-US" altLang="zh-CN" sz="1800" b="0" dirty="0"/>
              <a:t>…</a:t>
            </a:r>
            <a:endParaRPr lang="zh-CN" altLang="en-US" sz="1800" b="0" dirty="0"/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2C04711D-FD96-4B48-B9C0-A58E9F2161EA}"/>
              </a:ext>
            </a:extLst>
          </p:cNvPr>
          <p:cNvCxnSpPr>
            <a:stCxn id="39" idx="1"/>
            <a:endCxn id="6" idx="1"/>
          </p:cNvCxnSpPr>
          <p:nvPr/>
        </p:nvCxnSpPr>
        <p:spPr bwMode="auto">
          <a:xfrm rot="10800000" flipH="1">
            <a:off x="383347" y="1913684"/>
            <a:ext cx="2901391" cy="3608930"/>
          </a:xfrm>
          <a:prstGeom prst="curvedConnector3">
            <a:avLst>
              <a:gd name="adj1" fmla="val -7879"/>
            </a:avLst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" name="图片 60">
            <a:extLst>
              <a:ext uri="{FF2B5EF4-FFF2-40B4-BE49-F238E27FC236}">
                <a16:creationId xmlns:a16="http://schemas.microsoft.com/office/drawing/2014/main" id="{0C8F37CC-33D8-4422-A469-4483F4EC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320" y="1566021"/>
            <a:ext cx="723900" cy="69532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9060E38E-9845-4A88-AB65-5E7E5D763356}"/>
              </a:ext>
            </a:extLst>
          </p:cNvPr>
          <p:cNvSpPr txBox="1"/>
          <p:nvPr/>
        </p:nvSpPr>
        <p:spPr>
          <a:xfrm>
            <a:off x="655182" y="1122386"/>
            <a:ext cx="6964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/>
              <a:t>	find_package(codeit REQUIRED PATHS C:/codeit/</a:t>
            </a:r>
            <a:r>
              <a:rPr lang="en-US" altLang="zh-CN" sz="1600" b="0" dirty="0">
                <a:solidFill>
                  <a:srgbClr val="FF0000"/>
                </a:solidFill>
              </a:rPr>
              <a:t>codeit-1.0.0</a:t>
            </a:r>
            <a:r>
              <a:rPr lang="en-US" altLang="zh-CN" sz="1600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787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7" grpId="0"/>
      <p:bldP spid="28" grpId="0"/>
      <p:bldP spid="30" grpId="0"/>
      <p:bldP spid="31" grpId="0"/>
      <p:bldP spid="39" grpId="0"/>
      <p:bldP spid="40" grpId="0"/>
      <p:bldP spid="41" grpId="0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13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32">
            <a:extLst>
              <a:ext uri="{FF2B5EF4-FFF2-40B4-BE49-F238E27FC236}">
                <a16:creationId xmlns:a16="http://schemas.microsoft.com/office/drawing/2014/main" id="{7ECA4CF1-B286-4374-A731-B14979575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 </a:t>
            </a:r>
            <a:r>
              <a:rPr lang="zh-CN" altLang="en-US" sz="3600" dirty="0">
                <a:latin typeface="Times New Roman" panose="02020603050405020304" pitchFamily="18" charset="0"/>
              </a:rPr>
              <a:t>开发示例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串口下流水灯控制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5363" name="Rectangle 47">
            <a:extLst>
              <a:ext uri="{FF2B5EF4-FFF2-40B4-BE49-F238E27FC236}">
                <a16:creationId xmlns:a16="http://schemas.microsoft.com/office/drawing/2014/main" id="{57E865DD-78CA-439F-84DE-65327E1BF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F1997A6-43E0-4F5A-A827-8937A0429EF6}"/>
              </a:ext>
            </a:extLst>
          </p:cNvPr>
          <p:cNvSpPr/>
          <p:nvPr/>
        </p:nvSpPr>
        <p:spPr>
          <a:xfrm>
            <a:off x="357188" y="1809750"/>
            <a:ext cx="6478618" cy="1219200"/>
          </a:xfrm>
          <a:custGeom>
            <a:avLst/>
            <a:gdLst>
              <a:gd name="connsiteX0" fmla="*/ 0 w 6096000"/>
              <a:gd name="connsiteY0" fmla="*/ 0 h 1219200"/>
              <a:gd name="connsiteX1" fmla="*/ 6096000 w 6096000"/>
              <a:gd name="connsiteY1" fmla="*/ 0 h 1219200"/>
              <a:gd name="connsiteX2" fmla="*/ 6096000 w 6096000"/>
              <a:gd name="connsiteY2" fmla="*/ 1219200 h 1219200"/>
              <a:gd name="connsiteX3" fmla="*/ 0 w 6096000"/>
              <a:gd name="connsiteY3" fmla="*/ 1219200 h 1219200"/>
              <a:gd name="connsiteX4" fmla="*/ 0 w 6096000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219200">
                <a:moveTo>
                  <a:pt x="0" y="0"/>
                </a:moveTo>
                <a:lnTo>
                  <a:pt x="6096000" y="0"/>
                </a:lnTo>
                <a:lnTo>
                  <a:pt x="60960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lIns="205740" tIns="205740" rIns="205740" bIns="205740" anchor="ctr"/>
          <a:lstStyle>
            <a:lvl1pPr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</a:rPr>
              <a:t>解释器</a:t>
            </a:r>
            <a:endParaRPr lang="en-US" altLang="zh-CN" sz="4000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>
                <a:solidFill>
                  <a:srgbClr val="FFFFFF"/>
                </a:solidFill>
              </a:rPr>
              <a:t>脚本语言；指令解析；多种通信（控制台</a:t>
            </a:r>
            <a:r>
              <a:rPr lang="en-US" altLang="zh-CN" sz="2000" dirty="0">
                <a:solidFill>
                  <a:srgbClr val="FFFFFF"/>
                </a:solidFill>
              </a:rPr>
              <a:t>, tcp, com</a:t>
            </a:r>
            <a:r>
              <a:rPr lang="zh-CN" altLang="en-US" sz="2000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D3B824F-01C1-4565-BC75-E8B032E1CF13}"/>
              </a:ext>
            </a:extLst>
          </p:cNvPr>
          <p:cNvSpPr/>
          <p:nvPr/>
        </p:nvSpPr>
        <p:spPr>
          <a:xfrm>
            <a:off x="687388" y="3101975"/>
            <a:ext cx="2747962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en-US" altLang="zh-CN" sz="4000" dirty="0"/>
          </a:p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模型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virtual </a:t>
            </a:r>
            <a:r>
              <a:rPr lang="en-US" altLang="zh-CN" sz="2000" dirty="0" err="1"/>
              <a:t>devce</a:t>
            </a:r>
            <a:r>
              <a:rPr lang="en-US" altLang="zh-CN" sz="2000" dirty="0"/>
              <a:t>:</a:t>
            </a:r>
            <a:r>
              <a:rPr lang="zh-CN" altLang="en-US" sz="2000" dirty="0"/>
              <a:t>机器人，</a:t>
            </a:r>
            <a:r>
              <a:rPr lang="en-US" altLang="zh-CN" sz="2000" dirty="0"/>
              <a:t>IO</a:t>
            </a:r>
            <a:r>
              <a:rPr lang="zh-CN" altLang="en-US" sz="2000" dirty="0"/>
              <a:t>，存储设备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通用型机器人学算法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支持多模型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55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8F04E5-4FE0-4209-A9ED-9677603677FF}"/>
              </a:ext>
            </a:extLst>
          </p:cNvPr>
          <p:cNvSpPr/>
          <p:nvPr/>
        </p:nvSpPr>
        <p:spPr>
          <a:xfrm>
            <a:off x="354013" y="5745163"/>
            <a:ext cx="6096000" cy="1060450"/>
          </a:xfrm>
          <a:prstGeom prst="rect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zh-CN" dirty="0" err="1"/>
              <a:t>Core&amp;Object</a:t>
            </a:r>
            <a:endParaRPr lang="en-US" altLang="zh-CN" dirty="0"/>
          </a:p>
          <a:p>
            <a:pPr>
              <a:defRPr/>
            </a:pPr>
            <a:r>
              <a:rPr lang="zh-CN" altLang="en-US" sz="2000" dirty="0"/>
              <a:t>所有模块的基类；实时线程与非实时线程数据交互；参数配置</a:t>
            </a:r>
          </a:p>
        </p:txBody>
      </p:sp>
      <p:sp>
        <p:nvSpPr>
          <p:cNvPr id="11273" name="箭头: 左弧形 11">
            <a:extLst>
              <a:ext uri="{FF2B5EF4-FFF2-40B4-BE49-F238E27FC236}">
                <a16:creationId xmlns:a16="http://schemas.microsoft.com/office/drawing/2014/main" id="{423C66FF-443B-4608-920C-5C706CBA9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841625"/>
            <a:ext cx="438150" cy="2041525"/>
          </a:xfrm>
          <a:prstGeom prst="curvedRightArrow">
            <a:avLst>
              <a:gd name="adj1" fmla="val 25066"/>
              <a:gd name="adj2" fmla="val 50132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75B9A47-DD19-4A80-B818-270ED8455D46}"/>
              </a:ext>
            </a:extLst>
          </p:cNvPr>
          <p:cNvSpPr/>
          <p:nvPr/>
        </p:nvSpPr>
        <p:spPr>
          <a:xfrm>
            <a:off x="3581400" y="3111500"/>
            <a:ext cx="2568575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控制器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EtherCAT</a:t>
            </a:r>
            <a:r>
              <a:rPr lang="zh-CN" altLang="en-US" sz="2000" dirty="0"/>
              <a:t>主从站 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仿真主站（</a:t>
            </a:r>
            <a:r>
              <a:rPr lang="en-US" altLang="zh-CN" sz="2000" dirty="0"/>
              <a:t>vrep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串口、</a:t>
            </a:r>
            <a:r>
              <a:rPr lang="en-US" altLang="zh-CN" sz="2000" dirty="0"/>
              <a:t>TCP</a:t>
            </a:r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支持多主站</a:t>
            </a:r>
            <a:endParaRPr lang="en-US" altLang="zh-CN" sz="2000" dirty="0"/>
          </a:p>
        </p:txBody>
      </p:sp>
      <p:sp>
        <p:nvSpPr>
          <p:cNvPr id="11275" name="箭头: 下弧形 13">
            <a:extLst>
              <a:ext uri="{FF2B5EF4-FFF2-40B4-BE49-F238E27FC236}">
                <a16:creationId xmlns:a16="http://schemas.microsoft.com/office/drawing/2014/main" id="{274610D0-D6AE-48ED-8E89-371168E2E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" name="箭头: 下弧形 13">
            <a:extLst>
              <a:ext uri="{FF2B5EF4-FFF2-40B4-BE49-F238E27FC236}">
                <a16:creationId xmlns:a16="http://schemas.microsoft.com/office/drawing/2014/main" id="{9F85DDF8-4C9D-471B-94B6-0F47FE9EE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3" name="箭头: 左弧形 11">
            <a:extLst>
              <a:ext uri="{FF2B5EF4-FFF2-40B4-BE49-F238E27FC236}">
                <a16:creationId xmlns:a16="http://schemas.microsoft.com/office/drawing/2014/main" id="{F0FE15B7-51DC-4BA4-AEC5-40DCF7D08FA1}"/>
              </a:ext>
            </a:extLst>
          </p:cNvPr>
          <p:cNvSpPr>
            <a:spLocks noChangeArrowheads="1"/>
          </p:cNvSpPr>
          <p:nvPr/>
        </p:nvSpPr>
        <p:spPr bwMode="auto">
          <a:xfrm rot="2726886">
            <a:off x="2771775" y="995363"/>
            <a:ext cx="438150" cy="1054100"/>
          </a:xfrm>
          <a:prstGeom prst="curvedRightArrow">
            <a:avLst>
              <a:gd name="adj1" fmla="val 25049"/>
              <a:gd name="adj2" fmla="val 50087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5372" name="文本框 3">
            <a:extLst>
              <a:ext uri="{FF2B5EF4-FFF2-40B4-BE49-F238E27FC236}">
                <a16:creationId xmlns:a16="http://schemas.microsoft.com/office/drawing/2014/main" id="{BEE89642-CE74-45B6-865A-8036CF4E8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1203325"/>
            <a:ext cx="2093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/>
              <a:t>外界指令输入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A7D26B-3A5E-4887-AEB0-EFCCDF63E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13" y="4032250"/>
            <a:ext cx="2693987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/>
              <a:t>指令输给</a:t>
            </a:r>
            <a:r>
              <a:rPr lang="en-US" altLang="zh-CN" sz="2000" dirty="0"/>
              <a:t>real device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ioPool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motorPool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subsysPool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EB6C15-51A4-4A33-8879-8AD2E8D4834E}"/>
              </a:ext>
            </a:extLst>
          </p:cNvPr>
          <p:cNvSpPr/>
          <p:nvPr/>
        </p:nvSpPr>
        <p:spPr bwMode="auto">
          <a:xfrm>
            <a:off x="0" y="1095376"/>
            <a:ext cx="9144000" cy="5719762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zh-CN" altLang="en-US" dirty="0">
              <a:latin typeface="Arial" charset="0"/>
            </a:endParaRPr>
          </a:p>
        </p:txBody>
      </p:sp>
      <p:sp>
        <p:nvSpPr>
          <p:cNvPr id="15375" name="矩形: 圆角 5">
            <a:extLst>
              <a:ext uri="{FF2B5EF4-FFF2-40B4-BE49-F238E27FC236}">
                <a16:creationId xmlns:a16="http://schemas.microsoft.com/office/drawing/2014/main" id="{BB9709E3-CC50-425B-ABA3-1BFB4C0E4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863" y="1603375"/>
            <a:ext cx="4329112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DOPulse --highCycles=5 --lowCycles=5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5376" name="矩形: 圆角 8">
            <a:extLst>
              <a:ext uri="{FF2B5EF4-FFF2-40B4-BE49-F238E27FC236}">
                <a16:creationId xmlns:a16="http://schemas.microsoft.com/office/drawing/2014/main" id="{A8630FFB-E494-4353-BC0D-E335C667F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650" y="4305300"/>
            <a:ext cx="663575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DO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0545371-A7AB-43D4-893D-0602238E4977}"/>
              </a:ext>
            </a:extLst>
          </p:cNvPr>
          <p:cNvSpPr/>
          <p:nvPr/>
        </p:nvSpPr>
        <p:spPr bwMode="auto">
          <a:xfrm>
            <a:off x="598488" y="3979863"/>
            <a:ext cx="2043112" cy="1125537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model::DO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DO.setDo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DO.actualDo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  <a:endParaRPr lang="zh-CN" altLang="en-US" sz="16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5378" name="矩形: 圆角 11">
            <a:extLst>
              <a:ext uri="{FF2B5EF4-FFF2-40B4-BE49-F238E27FC236}">
                <a16:creationId xmlns:a16="http://schemas.microsoft.com/office/drawing/2014/main" id="{510FFCDC-9BF4-463D-AB92-94619D0D2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4484688"/>
            <a:ext cx="1798638" cy="116998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controller::DO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DO.setDo()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DO.actualDo()</a:t>
            </a:r>
            <a:endParaRPr lang="zh-CN" altLang="en-US" sz="1600" b="0">
              <a:solidFill>
                <a:srgbClr val="FF0000"/>
              </a:solidFill>
            </a:endParaRPr>
          </a:p>
        </p:txBody>
      </p:sp>
      <p:pic>
        <p:nvPicPr>
          <p:cNvPr id="25" name="图片 2">
            <a:extLst>
              <a:ext uri="{FF2B5EF4-FFF2-40B4-BE49-F238E27FC236}">
                <a16:creationId xmlns:a16="http://schemas.microsoft.com/office/drawing/2014/main" id="{9906FC3F-14A5-4EDC-8970-25CF023FE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5559425"/>
            <a:ext cx="2744787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E243EE7-8EBE-48A9-8F45-7E80DCE8D2C3}"/>
              </a:ext>
            </a:extLst>
          </p:cNvPr>
          <p:cNvSpPr/>
          <p:nvPr/>
        </p:nvSpPr>
        <p:spPr bwMode="auto">
          <a:xfrm>
            <a:off x="3806825" y="3243263"/>
            <a:ext cx="2217738" cy="1108075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NrtController</a:t>
            </a:r>
            <a:endParaRPr lang="en-US" altLang="zh-CN" sz="1600" b="0" dirty="0">
              <a:solidFill>
                <a:srgbClr val="FF0000"/>
              </a:solidFill>
              <a:latin typeface="Arial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com.receive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com.send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>
              <a:spcBef>
                <a:spcPct val="50000"/>
              </a:spcBef>
              <a:defRPr/>
            </a:pPr>
            <a:endParaRPr lang="en-US" altLang="zh-CN" sz="16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5381" name="矩形: 圆角 14">
            <a:extLst>
              <a:ext uri="{FF2B5EF4-FFF2-40B4-BE49-F238E27FC236}">
                <a16:creationId xmlns:a16="http://schemas.microsoft.com/office/drawing/2014/main" id="{341CA093-FFC9-4EAE-ACB0-CA0A80244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0988" y="5756275"/>
            <a:ext cx="2251075" cy="95408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&lt;DO name="com_do2" pulse_active="true" high_cycles="3" low_cycles="7"/&gt;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1273" grpId="0" animBg="1"/>
      <p:bldP spid="13" grpId="0" animBg="1"/>
      <p:bldP spid="11275" grpId="0" animBg="1"/>
      <p:bldP spid="2" grpId="0" animBg="1"/>
      <p:bldP spid="3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32">
            <a:extLst>
              <a:ext uri="{FF2B5EF4-FFF2-40B4-BE49-F238E27FC236}">
                <a16:creationId xmlns:a16="http://schemas.microsoft.com/office/drawing/2014/main" id="{C32E043D-29CA-4D2E-97FF-8C997FA0E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 </a:t>
            </a:r>
            <a:r>
              <a:rPr lang="zh-CN" altLang="en-US" sz="3600" dirty="0">
                <a:latin typeface="Times New Roman" panose="02020603050405020304" pitchFamily="18" charset="0"/>
              </a:rPr>
              <a:t>开发示例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串口下电机控制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6387" name="Rectangle 47">
            <a:extLst>
              <a:ext uri="{FF2B5EF4-FFF2-40B4-BE49-F238E27FC236}">
                <a16:creationId xmlns:a16="http://schemas.microsoft.com/office/drawing/2014/main" id="{DE22ED4E-72A9-4A92-8E77-6EB15F2BE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56148939-DA0A-43C3-95C0-2FECD5A63FE6}"/>
              </a:ext>
            </a:extLst>
          </p:cNvPr>
          <p:cNvSpPr/>
          <p:nvPr/>
        </p:nvSpPr>
        <p:spPr>
          <a:xfrm>
            <a:off x="357188" y="1809750"/>
            <a:ext cx="6531884" cy="1219200"/>
          </a:xfrm>
          <a:custGeom>
            <a:avLst/>
            <a:gdLst>
              <a:gd name="connsiteX0" fmla="*/ 0 w 6096000"/>
              <a:gd name="connsiteY0" fmla="*/ 0 h 1219200"/>
              <a:gd name="connsiteX1" fmla="*/ 6096000 w 6096000"/>
              <a:gd name="connsiteY1" fmla="*/ 0 h 1219200"/>
              <a:gd name="connsiteX2" fmla="*/ 6096000 w 6096000"/>
              <a:gd name="connsiteY2" fmla="*/ 1219200 h 1219200"/>
              <a:gd name="connsiteX3" fmla="*/ 0 w 6096000"/>
              <a:gd name="connsiteY3" fmla="*/ 1219200 h 1219200"/>
              <a:gd name="connsiteX4" fmla="*/ 0 w 6096000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219200">
                <a:moveTo>
                  <a:pt x="0" y="0"/>
                </a:moveTo>
                <a:lnTo>
                  <a:pt x="6096000" y="0"/>
                </a:lnTo>
                <a:lnTo>
                  <a:pt x="60960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lIns="205740" tIns="205740" rIns="205740" bIns="205740" anchor="ctr"/>
          <a:lstStyle>
            <a:lvl1pPr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</a:rPr>
              <a:t>解释器</a:t>
            </a:r>
            <a:endParaRPr lang="en-US" altLang="zh-CN" sz="4000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>
                <a:solidFill>
                  <a:srgbClr val="FFFFFF"/>
                </a:solidFill>
              </a:rPr>
              <a:t>脚本语言；指令解析；多种通信（控制台</a:t>
            </a:r>
            <a:r>
              <a:rPr lang="en-US" altLang="zh-CN" sz="2000" dirty="0">
                <a:solidFill>
                  <a:srgbClr val="FFFFFF"/>
                </a:solidFill>
              </a:rPr>
              <a:t>, tcp, com</a:t>
            </a:r>
            <a:r>
              <a:rPr lang="zh-CN" altLang="en-US" sz="2000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5550938-748E-4CC4-AC3E-10B3501CC793}"/>
              </a:ext>
            </a:extLst>
          </p:cNvPr>
          <p:cNvSpPr/>
          <p:nvPr/>
        </p:nvSpPr>
        <p:spPr>
          <a:xfrm>
            <a:off x="687388" y="3101975"/>
            <a:ext cx="2747962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en-US" altLang="zh-CN" sz="4000" dirty="0"/>
          </a:p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模型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virtual </a:t>
            </a:r>
            <a:r>
              <a:rPr lang="en-US" altLang="zh-CN" sz="2000" dirty="0" err="1"/>
              <a:t>devce</a:t>
            </a:r>
            <a:r>
              <a:rPr lang="en-US" altLang="zh-CN" sz="2000" dirty="0"/>
              <a:t>:</a:t>
            </a:r>
            <a:r>
              <a:rPr lang="zh-CN" altLang="en-US" sz="2000" dirty="0"/>
              <a:t>机器人，</a:t>
            </a:r>
            <a:r>
              <a:rPr lang="en-US" altLang="zh-CN" sz="2000" dirty="0"/>
              <a:t>IO</a:t>
            </a:r>
            <a:r>
              <a:rPr lang="zh-CN" altLang="en-US" sz="2000" dirty="0"/>
              <a:t>，存储设备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通用型机器人学算法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支持多模型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55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E736EF-B767-4B74-BBF3-A722C66CBD44}"/>
              </a:ext>
            </a:extLst>
          </p:cNvPr>
          <p:cNvSpPr/>
          <p:nvPr/>
        </p:nvSpPr>
        <p:spPr>
          <a:xfrm>
            <a:off x="354013" y="5745163"/>
            <a:ext cx="6096000" cy="1060450"/>
          </a:xfrm>
          <a:prstGeom prst="rect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zh-CN" dirty="0" err="1"/>
              <a:t>Core&amp;Object</a:t>
            </a:r>
            <a:endParaRPr lang="en-US" altLang="zh-CN" dirty="0"/>
          </a:p>
          <a:p>
            <a:pPr>
              <a:defRPr/>
            </a:pPr>
            <a:r>
              <a:rPr lang="zh-CN" altLang="en-US" sz="2000" dirty="0"/>
              <a:t>所有模块的基类；实时线程与非实时线程数据交互；参数配置</a:t>
            </a:r>
          </a:p>
        </p:txBody>
      </p:sp>
      <p:sp>
        <p:nvSpPr>
          <p:cNvPr id="11273" name="箭头: 左弧形 11">
            <a:extLst>
              <a:ext uri="{FF2B5EF4-FFF2-40B4-BE49-F238E27FC236}">
                <a16:creationId xmlns:a16="http://schemas.microsoft.com/office/drawing/2014/main" id="{8BF8CE8F-0BAA-4E99-9409-332AADDE2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841625"/>
            <a:ext cx="438150" cy="2041525"/>
          </a:xfrm>
          <a:prstGeom prst="curvedRightArrow">
            <a:avLst>
              <a:gd name="adj1" fmla="val 25066"/>
              <a:gd name="adj2" fmla="val 50132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8C06C26-1A24-4A77-9FB1-EF53F7F28A2B}"/>
              </a:ext>
            </a:extLst>
          </p:cNvPr>
          <p:cNvSpPr/>
          <p:nvPr/>
        </p:nvSpPr>
        <p:spPr>
          <a:xfrm>
            <a:off x="3581400" y="3111500"/>
            <a:ext cx="2568575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控制器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EtherCAT</a:t>
            </a:r>
            <a:r>
              <a:rPr lang="zh-CN" altLang="en-US" sz="2000" dirty="0"/>
              <a:t>主从站 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仿真主站（</a:t>
            </a:r>
            <a:r>
              <a:rPr lang="en-US" altLang="zh-CN" sz="2000" dirty="0"/>
              <a:t>vrep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串口、</a:t>
            </a:r>
            <a:r>
              <a:rPr lang="en-US" altLang="zh-CN" sz="2000" dirty="0"/>
              <a:t>TCP</a:t>
            </a:r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支持多主站</a:t>
            </a:r>
            <a:endParaRPr lang="en-US" altLang="zh-CN" sz="2000" dirty="0"/>
          </a:p>
        </p:txBody>
      </p:sp>
      <p:sp>
        <p:nvSpPr>
          <p:cNvPr id="11275" name="箭头: 下弧形 13">
            <a:extLst>
              <a:ext uri="{FF2B5EF4-FFF2-40B4-BE49-F238E27FC236}">
                <a16:creationId xmlns:a16="http://schemas.microsoft.com/office/drawing/2014/main" id="{2DFC9C09-D68C-41FE-B30F-DBFF0A2D0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" name="箭头: 下弧形 13">
            <a:extLst>
              <a:ext uri="{FF2B5EF4-FFF2-40B4-BE49-F238E27FC236}">
                <a16:creationId xmlns:a16="http://schemas.microsoft.com/office/drawing/2014/main" id="{5493902E-542F-4BBF-96EF-D6AB84F47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3" name="箭头: 左弧形 11">
            <a:extLst>
              <a:ext uri="{FF2B5EF4-FFF2-40B4-BE49-F238E27FC236}">
                <a16:creationId xmlns:a16="http://schemas.microsoft.com/office/drawing/2014/main" id="{1937C285-3BEA-44E5-8B26-6A29C116EE8A}"/>
              </a:ext>
            </a:extLst>
          </p:cNvPr>
          <p:cNvSpPr>
            <a:spLocks noChangeArrowheads="1"/>
          </p:cNvSpPr>
          <p:nvPr/>
        </p:nvSpPr>
        <p:spPr bwMode="auto">
          <a:xfrm rot="2726886">
            <a:off x="2771775" y="995363"/>
            <a:ext cx="438150" cy="1054100"/>
          </a:xfrm>
          <a:prstGeom prst="curvedRightArrow">
            <a:avLst>
              <a:gd name="adj1" fmla="val 25049"/>
              <a:gd name="adj2" fmla="val 50087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6396" name="文本框 3">
            <a:extLst>
              <a:ext uri="{FF2B5EF4-FFF2-40B4-BE49-F238E27FC236}">
                <a16:creationId xmlns:a16="http://schemas.microsoft.com/office/drawing/2014/main" id="{A407A61D-4587-4636-B880-4FAAEEDF0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1203325"/>
            <a:ext cx="2093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/>
              <a:t>外界指令输入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3DCE0E-67E6-4D73-ACBE-DB6493D92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13" y="4032250"/>
            <a:ext cx="2693987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/>
              <a:t>指令输给</a:t>
            </a:r>
            <a:r>
              <a:rPr lang="en-US" altLang="zh-CN" sz="2000" dirty="0"/>
              <a:t>real device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ioPool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motorPool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subsysPool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C3C405-133B-42A0-9AFD-028FF73FA68E}"/>
              </a:ext>
            </a:extLst>
          </p:cNvPr>
          <p:cNvSpPr/>
          <p:nvPr/>
        </p:nvSpPr>
        <p:spPr bwMode="auto">
          <a:xfrm>
            <a:off x="0" y="1085851"/>
            <a:ext cx="9144000" cy="5719762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zh-CN" altLang="en-US" dirty="0">
              <a:latin typeface="Arial" charset="0"/>
            </a:endParaRPr>
          </a:p>
        </p:txBody>
      </p:sp>
      <p:sp>
        <p:nvSpPr>
          <p:cNvPr id="16399" name="矩形: 圆角 5">
            <a:extLst>
              <a:ext uri="{FF2B5EF4-FFF2-40B4-BE49-F238E27FC236}">
                <a16:creationId xmlns:a16="http://schemas.microsoft.com/office/drawing/2014/main" id="{49383FF6-B03A-4249-85A4-D1CD78F61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863" y="1603375"/>
            <a:ext cx="4806950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CameraScan --vel --acc --jerk –distance…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6400" name="矩形: 圆角 8">
            <a:extLst>
              <a:ext uri="{FF2B5EF4-FFF2-40B4-BE49-F238E27FC236}">
                <a16:creationId xmlns:a16="http://schemas.microsoft.com/office/drawing/2014/main" id="{1B34998F-A936-46C3-B0D7-B6A6CD311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650" y="4305300"/>
            <a:ext cx="823913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Motor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84A3C82-7983-42D7-866C-1B9998E9475B}"/>
              </a:ext>
            </a:extLst>
          </p:cNvPr>
          <p:cNvSpPr/>
          <p:nvPr/>
        </p:nvSpPr>
        <p:spPr bwMode="auto">
          <a:xfrm>
            <a:off x="833438" y="3557588"/>
            <a:ext cx="2393950" cy="1125537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model::Motor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Motor.setMp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Motor.actualPos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  <a:endParaRPr lang="zh-CN" altLang="en-US" sz="16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6402" name="矩形: 圆角 11">
            <a:extLst>
              <a:ext uri="{FF2B5EF4-FFF2-40B4-BE49-F238E27FC236}">
                <a16:creationId xmlns:a16="http://schemas.microsoft.com/office/drawing/2014/main" id="{13420DFD-E221-4C0B-9E06-286D87F00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4505325"/>
            <a:ext cx="2251075" cy="116998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controller::Motor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Motor.setTargetPos()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Motor.actualPos()</a:t>
            </a:r>
            <a:endParaRPr lang="zh-CN" altLang="en-US" sz="1600" b="0">
              <a:solidFill>
                <a:srgbClr val="FF0000"/>
              </a:solidFill>
            </a:endParaRPr>
          </a:p>
        </p:txBody>
      </p:sp>
      <p:pic>
        <p:nvPicPr>
          <p:cNvPr id="25" name="图片 2">
            <a:extLst>
              <a:ext uri="{FF2B5EF4-FFF2-40B4-BE49-F238E27FC236}">
                <a16:creationId xmlns:a16="http://schemas.microsoft.com/office/drawing/2014/main" id="{3957AE3C-1952-4B7A-9B0B-57780034B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5559425"/>
            <a:ext cx="2744787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A0A081B-EB8F-493B-A243-42792882E5CA}"/>
              </a:ext>
            </a:extLst>
          </p:cNvPr>
          <p:cNvSpPr/>
          <p:nvPr/>
        </p:nvSpPr>
        <p:spPr bwMode="auto">
          <a:xfrm>
            <a:off x="3822700" y="3313113"/>
            <a:ext cx="2219325" cy="992187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NrtController</a:t>
            </a:r>
            <a:endParaRPr lang="en-US" altLang="zh-CN" sz="1400" b="0" dirty="0">
              <a:solidFill>
                <a:srgbClr val="FF0000"/>
              </a:solidFill>
              <a:latin typeface="Arial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com.receive</a:t>
            </a:r>
            <a:r>
              <a:rPr lang="en-US" altLang="zh-CN" sz="14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com.send</a:t>
            </a:r>
            <a:r>
              <a:rPr lang="en-US" altLang="zh-CN" sz="14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>
              <a:spcBef>
                <a:spcPct val="50000"/>
              </a:spcBef>
              <a:defRPr/>
            </a:pPr>
            <a:endParaRPr lang="en-US" altLang="zh-CN" sz="14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6405" name="矩形: 圆角 14">
            <a:extLst>
              <a:ext uri="{FF2B5EF4-FFF2-40B4-BE49-F238E27FC236}">
                <a16:creationId xmlns:a16="http://schemas.microsoft.com/office/drawing/2014/main" id="{41D83250-F27C-45DB-8FC0-E1DC873F4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0" y="5805488"/>
            <a:ext cx="6635750" cy="9525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100" b="0">
                <a:solidFill>
                  <a:srgbClr val="FF0000"/>
                </a:solidFill>
              </a:rPr>
              <a:t> &lt;ComMotor phy_id="24" max_pos="2.96706" min_pos="-2.96706" max_vel="4.0142569999999997" min_vel="-4.0142569999999997" max_acc="20.071286000000001" min_acc="-20.071286000000001" max_pos_following_error="0.10000000000000001" max_vel_following_error="0.5" pos_factor="2703554.0715310001" pos_offset="0" zero_offset="0" tor_const="0" home_pos="0" is_virtual="false"/&gt;</a:t>
            </a:r>
          </a:p>
          <a:p>
            <a:pPr>
              <a:spcBef>
                <a:spcPct val="50000"/>
              </a:spcBef>
            </a:pPr>
            <a:r>
              <a:rPr lang="en-US" altLang="zh-CN" sz="1100" b="0">
                <a:solidFill>
                  <a:srgbClr val="FF0000"/>
                </a:solidFill>
              </a:rPr>
              <a:t>            </a:t>
            </a:r>
          </a:p>
        </p:txBody>
      </p:sp>
      <p:sp>
        <p:nvSpPr>
          <p:cNvPr id="16406" name="矩形: 圆角 15">
            <a:extLst>
              <a:ext uri="{FF2B5EF4-FFF2-40B4-BE49-F238E27FC236}">
                <a16:creationId xmlns:a16="http://schemas.microsoft.com/office/drawing/2014/main" id="{7BED63C1-6A98-4528-862F-42C75CD00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8" y="4729163"/>
            <a:ext cx="2393950" cy="8858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CameraScan::executeNRT(){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model::planner::moveJPlanner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1273" grpId="0" animBg="1"/>
      <p:bldP spid="13" grpId="0" animBg="1"/>
      <p:bldP spid="11275" grpId="0" animBg="1"/>
      <p:bldP spid="2" grpId="0" animBg="1"/>
      <p:bldP spid="3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2">
            <a:extLst>
              <a:ext uri="{FF2B5EF4-FFF2-40B4-BE49-F238E27FC236}">
                <a16:creationId xmlns:a16="http://schemas.microsoft.com/office/drawing/2014/main" id="{19AA7CCD-F4D8-45CA-8D78-A77186551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 </a:t>
            </a:r>
            <a:r>
              <a:rPr lang="zh-CN" altLang="en-US" sz="3600" dirty="0">
                <a:latin typeface="Times New Roman" panose="02020603050405020304" pitchFamily="18" charset="0"/>
              </a:rPr>
              <a:t>开发示例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控制</a:t>
            </a:r>
            <a:r>
              <a:rPr lang="en-US" altLang="zh-CN" sz="3600" dirty="0">
                <a:latin typeface="Times New Roman" panose="02020603050405020304" pitchFamily="18" charset="0"/>
              </a:rPr>
              <a:t>UR</a:t>
            </a:r>
            <a:r>
              <a:rPr lang="zh-CN" altLang="en-US" sz="3600" dirty="0">
                <a:latin typeface="Times New Roman" panose="02020603050405020304" pitchFamily="18" charset="0"/>
              </a:rPr>
              <a:t>的控制器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7411" name="Rectangle 47">
            <a:extLst>
              <a:ext uri="{FF2B5EF4-FFF2-40B4-BE49-F238E27FC236}">
                <a16:creationId xmlns:a16="http://schemas.microsoft.com/office/drawing/2014/main" id="{4E29DB20-81C3-4E18-8880-D4D25D64B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DBA99B3-EFD9-4497-8CC6-A3DB021D333B}"/>
              </a:ext>
            </a:extLst>
          </p:cNvPr>
          <p:cNvSpPr/>
          <p:nvPr/>
        </p:nvSpPr>
        <p:spPr>
          <a:xfrm>
            <a:off x="357188" y="1809750"/>
            <a:ext cx="6273800" cy="1219200"/>
          </a:xfrm>
          <a:custGeom>
            <a:avLst/>
            <a:gdLst>
              <a:gd name="connsiteX0" fmla="*/ 0 w 6096000"/>
              <a:gd name="connsiteY0" fmla="*/ 0 h 1219200"/>
              <a:gd name="connsiteX1" fmla="*/ 6096000 w 6096000"/>
              <a:gd name="connsiteY1" fmla="*/ 0 h 1219200"/>
              <a:gd name="connsiteX2" fmla="*/ 6096000 w 6096000"/>
              <a:gd name="connsiteY2" fmla="*/ 1219200 h 1219200"/>
              <a:gd name="connsiteX3" fmla="*/ 0 w 6096000"/>
              <a:gd name="connsiteY3" fmla="*/ 1219200 h 1219200"/>
              <a:gd name="connsiteX4" fmla="*/ 0 w 6096000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219200">
                <a:moveTo>
                  <a:pt x="0" y="0"/>
                </a:moveTo>
                <a:lnTo>
                  <a:pt x="6096000" y="0"/>
                </a:lnTo>
                <a:lnTo>
                  <a:pt x="60960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lIns="205740" tIns="205740" rIns="205740" bIns="205740" anchor="ctr"/>
          <a:lstStyle>
            <a:lvl1pPr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</a:rPr>
              <a:t>解释器</a:t>
            </a:r>
            <a:endParaRPr lang="en-US" altLang="zh-CN" sz="4000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>
                <a:solidFill>
                  <a:srgbClr val="FFFFFF"/>
                </a:solidFill>
              </a:rPr>
              <a:t>脚本语言；指令解析；多种通信（</a:t>
            </a:r>
            <a:r>
              <a:rPr lang="en-US" altLang="zh-CN" sz="2000" dirty="0">
                <a:solidFill>
                  <a:srgbClr val="FFFFFF"/>
                </a:solidFill>
              </a:rPr>
              <a:t>shell, tcp, com</a:t>
            </a:r>
            <a:r>
              <a:rPr lang="zh-CN" altLang="en-US" sz="2000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C7DE04A-6AD0-41E8-9CB5-4927BFF34488}"/>
              </a:ext>
            </a:extLst>
          </p:cNvPr>
          <p:cNvSpPr/>
          <p:nvPr/>
        </p:nvSpPr>
        <p:spPr>
          <a:xfrm>
            <a:off x="687388" y="3101975"/>
            <a:ext cx="2747962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en-US" altLang="zh-CN" sz="4000" dirty="0"/>
          </a:p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模型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virtual </a:t>
            </a:r>
            <a:r>
              <a:rPr lang="en-US" altLang="zh-CN" sz="2000" dirty="0" err="1"/>
              <a:t>devce</a:t>
            </a:r>
            <a:r>
              <a:rPr lang="en-US" altLang="zh-CN" sz="2000" dirty="0"/>
              <a:t>:</a:t>
            </a:r>
            <a:r>
              <a:rPr lang="zh-CN" altLang="en-US" sz="2000" dirty="0"/>
              <a:t>机器人，</a:t>
            </a:r>
            <a:r>
              <a:rPr lang="en-US" altLang="zh-CN" sz="2000" dirty="0"/>
              <a:t>IO</a:t>
            </a:r>
            <a:r>
              <a:rPr lang="zh-CN" altLang="en-US" sz="2000" dirty="0"/>
              <a:t>，存储设备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通用型机器人学算法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支持多模型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55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961D95-E761-491C-A936-F6C69E30480E}"/>
              </a:ext>
            </a:extLst>
          </p:cNvPr>
          <p:cNvSpPr/>
          <p:nvPr/>
        </p:nvSpPr>
        <p:spPr>
          <a:xfrm>
            <a:off x="354013" y="5745163"/>
            <a:ext cx="6096000" cy="1060450"/>
          </a:xfrm>
          <a:prstGeom prst="rect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zh-CN" dirty="0" err="1"/>
              <a:t>Core&amp;Object</a:t>
            </a:r>
            <a:endParaRPr lang="en-US" altLang="zh-CN" dirty="0"/>
          </a:p>
          <a:p>
            <a:pPr>
              <a:defRPr/>
            </a:pPr>
            <a:r>
              <a:rPr lang="zh-CN" altLang="en-US" sz="2000" dirty="0"/>
              <a:t>所有模块的基类；实时线程与非实时线程数据交互；参数配置</a:t>
            </a:r>
          </a:p>
        </p:txBody>
      </p:sp>
      <p:sp>
        <p:nvSpPr>
          <p:cNvPr id="11273" name="箭头: 左弧形 11">
            <a:extLst>
              <a:ext uri="{FF2B5EF4-FFF2-40B4-BE49-F238E27FC236}">
                <a16:creationId xmlns:a16="http://schemas.microsoft.com/office/drawing/2014/main" id="{701E0A7C-F97B-4368-BB90-B2FA0E8F6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841625"/>
            <a:ext cx="438150" cy="2041525"/>
          </a:xfrm>
          <a:prstGeom prst="curvedRightArrow">
            <a:avLst>
              <a:gd name="adj1" fmla="val 25066"/>
              <a:gd name="adj2" fmla="val 50132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E3B46CD-FF6C-468B-8E28-F28C81E22CE5}"/>
              </a:ext>
            </a:extLst>
          </p:cNvPr>
          <p:cNvSpPr/>
          <p:nvPr/>
        </p:nvSpPr>
        <p:spPr>
          <a:xfrm>
            <a:off x="3581400" y="3111500"/>
            <a:ext cx="2568575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控制器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EtherCAT</a:t>
            </a:r>
            <a:r>
              <a:rPr lang="zh-CN" altLang="en-US" sz="2000" dirty="0"/>
              <a:t>主从站 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仿真主站（</a:t>
            </a:r>
            <a:r>
              <a:rPr lang="en-US" altLang="zh-CN" sz="2000" dirty="0"/>
              <a:t>vrep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串口、</a:t>
            </a:r>
            <a:r>
              <a:rPr lang="en-US" altLang="zh-CN" sz="2000" dirty="0"/>
              <a:t>TCP</a:t>
            </a:r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支持多主站</a:t>
            </a:r>
            <a:endParaRPr lang="en-US" altLang="zh-CN" sz="2000" dirty="0"/>
          </a:p>
        </p:txBody>
      </p:sp>
      <p:sp>
        <p:nvSpPr>
          <p:cNvPr id="11275" name="箭头: 下弧形 13">
            <a:extLst>
              <a:ext uri="{FF2B5EF4-FFF2-40B4-BE49-F238E27FC236}">
                <a16:creationId xmlns:a16="http://schemas.microsoft.com/office/drawing/2014/main" id="{F2D1C241-78BB-4F0E-871F-7D8F14564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" name="箭头: 下弧形 13">
            <a:extLst>
              <a:ext uri="{FF2B5EF4-FFF2-40B4-BE49-F238E27FC236}">
                <a16:creationId xmlns:a16="http://schemas.microsoft.com/office/drawing/2014/main" id="{A69F35E6-8936-4428-B941-A62015394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3" name="箭头: 左弧形 11">
            <a:extLst>
              <a:ext uri="{FF2B5EF4-FFF2-40B4-BE49-F238E27FC236}">
                <a16:creationId xmlns:a16="http://schemas.microsoft.com/office/drawing/2014/main" id="{DBABD528-694D-47D0-9B73-EF133F70DF72}"/>
              </a:ext>
            </a:extLst>
          </p:cNvPr>
          <p:cNvSpPr>
            <a:spLocks noChangeArrowheads="1"/>
          </p:cNvSpPr>
          <p:nvPr/>
        </p:nvSpPr>
        <p:spPr bwMode="auto">
          <a:xfrm rot="2726886">
            <a:off x="2771775" y="995363"/>
            <a:ext cx="438150" cy="1054100"/>
          </a:xfrm>
          <a:prstGeom prst="curvedRightArrow">
            <a:avLst>
              <a:gd name="adj1" fmla="val 25049"/>
              <a:gd name="adj2" fmla="val 50087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7420" name="文本框 3">
            <a:extLst>
              <a:ext uri="{FF2B5EF4-FFF2-40B4-BE49-F238E27FC236}">
                <a16:creationId xmlns:a16="http://schemas.microsoft.com/office/drawing/2014/main" id="{08464383-8BC3-4A47-96EC-AC2CF83E1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1203325"/>
            <a:ext cx="2093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/>
              <a:t>外界指令输入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1519D8-6839-470F-8D6E-082D50E82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13" y="4032250"/>
            <a:ext cx="2693987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/>
              <a:t>指令输给</a:t>
            </a:r>
            <a:r>
              <a:rPr lang="en-US" altLang="zh-CN" sz="2000" dirty="0"/>
              <a:t>real device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ioPool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motorPool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subsysPool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451E6E-D77E-46E3-AF0C-9ED221222665}"/>
              </a:ext>
            </a:extLst>
          </p:cNvPr>
          <p:cNvSpPr/>
          <p:nvPr/>
        </p:nvSpPr>
        <p:spPr bwMode="auto">
          <a:xfrm>
            <a:off x="0" y="1138238"/>
            <a:ext cx="9144000" cy="5719762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zh-CN" altLang="en-US" dirty="0">
              <a:latin typeface="Arial" charset="0"/>
            </a:endParaRPr>
          </a:p>
        </p:txBody>
      </p:sp>
      <p:sp>
        <p:nvSpPr>
          <p:cNvPr id="17423" name="矩形: 圆角 5">
            <a:extLst>
              <a:ext uri="{FF2B5EF4-FFF2-40B4-BE49-F238E27FC236}">
                <a16:creationId xmlns:a16="http://schemas.microsoft.com/office/drawing/2014/main" id="{E10C2A4B-081B-4ABA-AA4F-41EB289F1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513" y="1595438"/>
            <a:ext cx="1643062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URHoming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7424" name="矩形: 圆角 8">
            <a:extLst>
              <a:ext uri="{FF2B5EF4-FFF2-40B4-BE49-F238E27FC236}">
                <a16:creationId xmlns:a16="http://schemas.microsoft.com/office/drawing/2014/main" id="{1D2D4A06-BD20-4036-8B97-84CA93A12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650" y="4305300"/>
            <a:ext cx="1054100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Subsys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81B0163-5205-433D-BC69-53D1F4A5FC17}"/>
              </a:ext>
            </a:extLst>
          </p:cNvPr>
          <p:cNvSpPr/>
          <p:nvPr/>
        </p:nvSpPr>
        <p:spPr bwMode="auto">
          <a:xfrm>
            <a:off x="881063" y="2552700"/>
            <a:ext cx="2505075" cy="1125538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model::</a:t>
            </a: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Subsys</a:t>
            </a:r>
            <a:endParaRPr lang="en-US" altLang="zh-CN" sz="1600" b="0" dirty="0">
              <a:solidFill>
                <a:srgbClr val="FF0000"/>
              </a:solidFill>
              <a:latin typeface="Arial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Subsys.setCmd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Subsys.actualCmd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  <a:endParaRPr lang="zh-CN" altLang="en-US" sz="16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7426" name="矩形: 圆角 11">
            <a:extLst>
              <a:ext uri="{FF2B5EF4-FFF2-40B4-BE49-F238E27FC236}">
                <a16:creationId xmlns:a16="http://schemas.microsoft.com/office/drawing/2014/main" id="{8C901EEC-43B1-42E1-AC19-23773EAF6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388" y="3254375"/>
            <a:ext cx="2514600" cy="10731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controller::Subsys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Subsys.setCmd()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Subsys.actualCmd()</a:t>
            </a:r>
            <a:endParaRPr lang="zh-CN" altLang="en-US" sz="1600" b="0">
              <a:solidFill>
                <a:srgbClr val="FF0000"/>
              </a:solidFill>
            </a:endParaRPr>
          </a:p>
        </p:txBody>
      </p:sp>
      <p:pic>
        <p:nvPicPr>
          <p:cNvPr id="25" name="图片 2">
            <a:extLst>
              <a:ext uri="{FF2B5EF4-FFF2-40B4-BE49-F238E27FC236}">
                <a16:creationId xmlns:a16="http://schemas.microsoft.com/office/drawing/2014/main" id="{6B2B5228-5E37-45F6-9F35-E2351E69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5559425"/>
            <a:ext cx="2744787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AB3EBAB-E9B6-43D4-A6F1-77673F9688DC}"/>
              </a:ext>
            </a:extLst>
          </p:cNvPr>
          <p:cNvSpPr/>
          <p:nvPr/>
        </p:nvSpPr>
        <p:spPr bwMode="auto">
          <a:xfrm>
            <a:off x="3735388" y="2279650"/>
            <a:ext cx="2217737" cy="990600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NrtControllerPool</a:t>
            </a:r>
            <a:endParaRPr lang="en-US" altLang="zh-CN" sz="1400" b="0" dirty="0">
              <a:solidFill>
                <a:srgbClr val="FF0000"/>
              </a:solidFill>
              <a:latin typeface="Arial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socket.receive</a:t>
            </a:r>
            <a:r>
              <a:rPr lang="en-US" altLang="zh-CN" sz="14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socket.send</a:t>
            </a:r>
            <a:r>
              <a:rPr lang="en-US" altLang="zh-CN" sz="14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>
              <a:spcBef>
                <a:spcPct val="50000"/>
              </a:spcBef>
              <a:defRPr/>
            </a:pPr>
            <a:endParaRPr lang="en-US" altLang="zh-CN" sz="14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7429" name="矩形: 圆角 14">
            <a:extLst>
              <a:ext uri="{FF2B5EF4-FFF2-40B4-BE49-F238E27FC236}">
                <a16:creationId xmlns:a16="http://schemas.microsoft.com/office/drawing/2014/main" id="{9388C043-00CF-490A-ABB4-3EF3536BA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5900738"/>
            <a:ext cx="4405312" cy="8572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100" b="0">
                <a:solidFill>
                  <a:srgbClr val="FF0000"/>
                </a:solidFill>
              </a:rPr>
              <a:t>&lt;SlavePoolObject name="slave_pool"&gt;</a:t>
            </a:r>
          </a:p>
          <a:p>
            <a:pPr>
              <a:spcBef>
                <a:spcPct val="50000"/>
              </a:spcBef>
            </a:pPr>
            <a:r>
              <a:rPr lang="en-US" altLang="zh-CN" sz="1100" b="0">
                <a:solidFill>
                  <a:srgbClr val="FF0000"/>
                </a:solidFill>
              </a:rPr>
              <a:t>                &lt;SocketSubSystem phy_id="0" is_virtual="false"/&gt;</a:t>
            </a:r>
          </a:p>
          <a:p>
            <a:pPr>
              <a:spcBef>
                <a:spcPct val="50000"/>
              </a:spcBef>
            </a:pPr>
            <a:r>
              <a:rPr lang="en-US" altLang="zh-CN" sz="1100" b="0">
                <a:solidFill>
                  <a:srgbClr val="FF0000"/>
                </a:solidFill>
              </a:rPr>
              <a:t>&lt;/SlavePoolObject&gt;            </a:t>
            </a:r>
          </a:p>
        </p:txBody>
      </p:sp>
      <p:sp>
        <p:nvSpPr>
          <p:cNvPr id="17430" name="矩形: 圆角 15">
            <a:extLst>
              <a:ext uri="{FF2B5EF4-FFF2-40B4-BE49-F238E27FC236}">
                <a16:creationId xmlns:a16="http://schemas.microsoft.com/office/drawing/2014/main" id="{97936706-CD1D-4635-8F9D-CDFBF2181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13" y="3684588"/>
            <a:ext cx="2393950" cy="2305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URHoming::executeNRT(){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     if(count()==1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          setCmd(“moveJ…”);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     if(checkState)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          return 0;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     return 1;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17431" name="矩形: 圆角 16">
            <a:extLst>
              <a:ext uri="{FF2B5EF4-FFF2-40B4-BE49-F238E27FC236}">
                <a16:creationId xmlns:a16="http://schemas.microsoft.com/office/drawing/2014/main" id="{F125EEDD-0BC7-4F0E-A4F2-BB4E21EDB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788" y="4338638"/>
            <a:ext cx="2514600" cy="673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0" dirty="0">
                <a:solidFill>
                  <a:srgbClr val="FF0000"/>
                </a:solidFill>
              </a:rPr>
              <a:t>controller::</a:t>
            </a:r>
            <a:r>
              <a:rPr lang="en-US" altLang="zh-CN" sz="1600" b="0" dirty="0" err="1">
                <a:solidFill>
                  <a:srgbClr val="FF0000"/>
                </a:solidFill>
              </a:rPr>
              <a:t>Subsys</a:t>
            </a:r>
            <a:endParaRPr lang="en-US" altLang="zh-CN" sz="1600" b="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1600" b="0" dirty="0" err="1">
                <a:solidFill>
                  <a:srgbClr val="FF0000"/>
                </a:solidFill>
              </a:rPr>
              <a:t>Subsys.actualState</a:t>
            </a:r>
            <a:r>
              <a:rPr lang="en-US" altLang="zh-CN" sz="1600" b="0" dirty="0">
                <a:solidFill>
                  <a:srgbClr val="FF0000"/>
                </a:solidFill>
              </a:rPr>
              <a:t>()</a:t>
            </a:r>
            <a:endParaRPr lang="zh-CN" altLang="en-US" sz="1600" b="0" dirty="0">
              <a:solidFill>
                <a:srgbClr val="FF0000"/>
              </a:solidFill>
            </a:endParaRPr>
          </a:p>
        </p:txBody>
      </p:sp>
      <p:sp>
        <p:nvSpPr>
          <p:cNvPr id="17432" name="矩形: 圆角 17">
            <a:extLst>
              <a:ext uri="{FF2B5EF4-FFF2-40B4-BE49-F238E27FC236}">
                <a16:creationId xmlns:a16="http://schemas.microsoft.com/office/drawing/2014/main" id="{9134A49F-A325-4165-9505-56088E330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388" y="5040313"/>
            <a:ext cx="2514600" cy="673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controller::Subsys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Subsys.error()</a:t>
            </a:r>
            <a:endParaRPr lang="zh-CN" altLang="en-US" sz="1600" b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1273" grpId="0" animBg="1"/>
      <p:bldP spid="13" grpId="0" animBg="1"/>
      <p:bldP spid="11275" grpId="0" animBg="1"/>
      <p:bldP spid="2" grpId="0" animBg="1"/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2">
            <a:extLst>
              <a:ext uri="{FF2B5EF4-FFF2-40B4-BE49-F238E27FC236}">
                <a16:creationId xmlns:a16="http://schemas.microsoft.com/office/drawing/2014/main" id="{8BD8C152-555A-44CA-8503-6067D8708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3600">
                <a:latin typeface="Times New Roman" panose="02020603050405020304" pitchFamily="18" charset="0"/>
              </a:rPr>
              <a:t>什么是控制系统</a:t>
            </a:r>
            <a:endParaRPr lang="en-US" altLang="zh-CN" sz="3600">
              <a:latin typeface="Times New Roman" panose="02020603050405020304" pitchFamily="18" charset="0"/>
            </a:endParaRPr>
          </a:p>
        </p:txBody>
      </p:sp>
      <p:sp>
        <p:nvSpPr>
          <p:cNvPr id="4099" name="Rectangle 47">
            <a:extLst>
              <a:ext uri="{FF2B5EF4-FFF2-40B4-BE49-F238E27FC236}">
                <a16:creationId xmlns:a16="http://schemas.microsoft.com/office/drawing/2014/main" id="{33B9ACC0-BC6A-41AB-B589-5427CB86E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4100" name="TextBox 7">
            <a:extLst>
              <a:ext uri="{FF2B5EF4-FFF2-40B4-BE49-F238E27FC236}">
                <a16:creationId xmlns:a16="http://schemas.microsoft.com/office/drawing/2014/main" id="{E7A27EB8-4BC5-494A-9C57-A197A6441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  2013~2016</a:t>
            </a:r>
            <a:r>
              <a:rPr lang="zh-CN" altLang="en-US" sz="2400" b="0" dirty="0"/>
              <a:t>：</a:t>
            </a:r>
            <a:r>
              <a:rPr lang="en-US" altLang="zh-CN" sz="2400" b="0" dirty="0"/>
              <a:t>ARM</a:t>
            </a:r>
            <a:r>
              <a:rPr lang="zh-CN" altLang="en-US" sz="2400" b="0" dirty="0"/>
              <a:t>嵌入式系统，</a:t>
            </a:r>
            <a:r>
              <a:rPr lang="en-US" altLang="zh-CN" sz="2400" b="0" dirty="0"/>
              <a:t>CAN</a:t>
            </a:r>
            <a:r>
              <a:rPr lang="zh-CN" altLang="en-US" sz="2400" b="0" dirty="0"/>
              <a:t>通信，多传感器融合算法，动力学建模，运动控制算法，力控制。。。</a:t>
            </a:r>
            <a:endParaRPr lang="en-US" altLang="zh-CN" sz="2400" b="0" dirty="0"/>
          </a:p>
          <a:p>
            <a:pPr>
              <a:spcBef>
                <a:spcPct val="50000"/>
              </a:spcBef>
            </a:pP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4101" name="灯片编号占位符 1">
            <a:extLst>
              <a:ext uri="{FF2B5EF4-FFF2-40B4-BE49-F238E27FC236}">
                <a16:creationId xmlns:a16="http://schemas.microsoft.com/office/drawing/2014/main" id="{F4CF0104-0256-4929-B5A1-69BCED1D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8EA764-6E3D-4DFD-AFF9-2E06DE9BC16E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400"/>
          </a:p>
        </p:txBody>
      </p:sp>
      <p:pic>
        <p:nvPicPr>
          <p:cNvPr id="4102" name="图片 12">
            <a:extLst>
              <a:ext uri="{FF2B5EF4-FFF2-40B4-BE49-F238E27FC236}">
                <a16:creationId xmlns:a16="http://schemas.microsoft.com/office/drawing/2014/main" id="{C1F69A26-CF06-4843-B6AD-C6F2B046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878013"/>
            <a:ext cx="4113213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TextBox 7">
            <a:extLst>
              <a:ext uri="{FF2B5EF4-FFF2-40B4-BE49-F238E27FC236}">
                <a16:creationId xmlns:a16="http://schemas.microsoft.com/office/drawing/2014/main" id="{A553EA1F-FF27-48AB-992F-FD1927A4A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3910013"/>
            <a:ext cx="828040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  2016~2017</a:t>
            </a:r>
            <a:r>
              <a:rPr lang="zh-CN" altLang="en-US" sz="2400" b="0" dirty="0"/>
              <a:t>：认知工控系统，</a:t>
            </a:r>
            <a:r>
              <a:rPr lang="en-US" altLang="zh-CN" sz="2400" b="0" dirty="0" err="1"/>
              <a:t>CodeSys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EtherCAT</a:t>
            </a:r>
            <a:r>
              <a:rPr lang="zh-CN" altLang="en-US" sz="2400" b="0" dirty="0"/>
              <a:t>通信，机器人学从理论到工程</a:t>
            </a:r>
            <a:endParaRPr lang="en-US" altLang="zh-CN" sz="2400" b="0" dirty="0"/>
          </a:p>
          <a:p>
            <a:pPr>
              <a:spcBef>
                <a:spcPct val="50000"/>
              </a:spcBef>
            </a:pPr>
            <a:endParaRPr lang="zh-CN" altLang="en-US" sz="1400" b="0" dirty="0">
              <a:solidFill>
                <a:srgbClr val="FF0000"/>
              </a:solidFill>
            </a:endParaRPr>
          </a:p>
        </p:txBody>
      </p:sp>
      <p:pic>
        <p:nvPicPr>
          <p:cNvPr id="4104" name="图片 7">
            <a:extLst>
              <a:ext uri="{FF2B5EF4-FFF2-40B4-BE49-F238E27FC236}">
                <a16:creationId xmlns:a16="http://schemas.microsoft.com/office/drawing/2014/main" id="{20D3BFEA-2900-4AD0-8FF9-F8B35C144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1827213"/>
            <a:ext cx="1371600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TextBox 7">
            <a:extLst>
              <a:ext uri="{FF2B5EF4-FFF2-40B4-BE49-F238E27FC236}">
                <a16:creationId xmlns:a16="http://schemas.microsoft.com/office/drawing/2014/main" id="{FBCAF4E7-5AE8-4F31-99A9-3355BC73B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5232922"/>
            <a:ext cx="84820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 dirty="0"/>
              <a:t>   </a:t>
            </a:r>
            <a:r>
              <a:rPr lang="en-US" altLang="zh-CN" sz="2400" b="0" dirty="0"/>
              <a:t>2014~2020</a:t>
            </a:r>
            <a:r>
              <a:rPr lang="zh-CN" altLang="en-US" sz="2400" b="0" dirty="0"/>
              <a:t>：</a:t>
            </a:r>
            <a:r>
              <a:rPr lang="en-US" altLang="zh-CN" sz="2400" b="0" dirty="0"/>
              <a:t>x86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Ubuntu</a:t>
            </a:r>
            <a:r>
              <a:rPr lang="zh-CN" altLang="en-US" sz="2400" b="0" dirty="0"/>
              <a:t>，纯软控制系统（三四十万行代码），快速配置，通用开放，跨系统跨平台。</a:t>
            </a:r>
            <a:endParaRPr lang="en-US" altLang="zh-CN" sz="2400" b="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/>
      <p:bldP spid="410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5">
            <a:extLst>
              <a:ext uri="{FF2B5EF4-FFF2-40B4-BE49-F238E27FC236}">
                <a16:creationId xmlns:a16="http://schemas.microsoft.com/office/drawing/2014/main" id="{F20A5D5B-863F-4178-BE6C-9A68B560C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0"/>
            <a:ext cx="9144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6000">
                <a:solidFill>
                  <a:srgbClr val="0000CC"/>
                </a:solidFill>
                <a:latin typeface="Book Antiqua" panose="02040602050305030304" pitchFamily="18" charset="0"/>
              </a:rPr>
              <a:t>谢    谢</a:t>
            </a:r>
            <a:endParaRPr lang="en-US" altLang="zh-CN" sz="6000">
              <a:solidFill>
                <a:srgbClr val="0000CC"/>
              </a:solidFill>
              <a:latin typeface="Book Antiqua" panose="02040602050305030304" pitchFamily="18" charset="0"/>
            </a:endParaRP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6000">
                <a:solidFill>
                  <a:srgbClr val="0000CC"/>
                </a:solidFill>
                <a:latin typeface="Book Antiqua" panose="02040602050305030304" pitchFamily="18" charset="0"/>
              </a:rPr>
              <a:t>Q&amp;A</a:t>
            </a:r>
            <a:endParaRPr lang="en-US" altLang="zh-CN" sz="6000">
              <a:solidFill>
                <a:srgbClr val="336699"/>
              </a:solidFill>
              <a:latin typeface="Book Antiqua" panose="02040602050305030304" pitchFamily="18" charset="0"/>
            </a:endParaRPr>
          </a:p>
        </p:txBody>
      </p:sp>
      <p:sp>
        <p:nvSpPr>
          <p:cNvPr id="18435" name="灯片编号占位符 1">
            <a:extLst>
              <a:ext uri="{FF2B5EF4-FFF2-40B4-BE49-F238E27FC236}">
                <a16:creationId xmlns:a16="http://schemas.microsoft.com/office/drawing/2014/main" id="{A2FBAE59-9C7A-4FCB-AB42-B9B8E71A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1FB753-5658-47B5-9FDD-F7EE05DCDE45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2">
            <a:extLst>
              <a:ext uri="{FF2B5EF4-FFF2-40B4-BE49-F238E27FC236}">
                <a16:creationId xmlns:a16="http://schemas.microsoft.com/office/drawing/2014/main" id="{8BD8C152-555A-44CA-8503-6067D8708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3600" dirty="0">
                <a:latin typeface="Times New Roman" panose="02020603050405020304" pitchFamily="18" charset="0"/>
              </a:rPr>
              <a:t>什么是控制系统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4099" name="Rectangle 47">
            <a:extLst>
              <a:ext uri="{FF2B5EF4-FFF2-40B4-BE49-F238E27FC236}">
                <a16:creationId xmlns:a16="http://schemas.microsoft.com/office/drawing/2014/main" id="{33B9ACC0-BC6A-41AB-B589-5427CB86E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4100" name="TextBox 7">
            <a:extLst>
              <a:ext uri="{FF2B5EF4-FFF2-40B4-BE49-F238E27FC236}">
                <a16:creationId xmlns:a16="http://schemas.microsoft.com/office/drawing/2014/main" id="{E7A27EB8-4BC5-494A-9C57-A197A6441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2281074"/>
            <a:ext cx="82804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  ROS1</a:t>
            </a:r>
            <a:r>
              <a:rPr lang="zh-CN" altLang="en-US" sz="2400" b="0" dirty="0"/>
              <a:t>：实时性差，稳定性不够。。。</a:t>
            </a:r>
            <a:endParaRPr lang="en-US" altLang="zh-CN" sz="2400" b="0" dirty="0"/>
          </a:p>
          <a:p>
            <a:pPr>
              <a:spcBef>
                <a:spcPct val="50000"/>
              </a:spcBef>
            </a:pP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4101" name="灯片编号占位符 1">
            <a:extLst>
              <a:ext uri="{FF2B5EF4-FFF2-40B4-BE49-F238E27FC236}">
                <a16:creationId xmlns:a16="http://schemas.microsoft.com/office/drawing/2014/main" id="{F4CF0104-0256-4929-B5A1-69BCED1D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8EA764-6E3D-4DFD-AFF9-2E06DE9BC16E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79DD72-B006-4C1D-B697-7F657610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0" y="3157387"/>
            <a:ext cx="3696317" cy="197656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5FA8A2C-2EE3-485C-BC40-AB0BE6EA64CB}"/>
              </a:ext>
            </a:extLst>
          </p:cNvPr>
          <p:cNvGrpSpPr/>
          <p:nvPr/>
        </p:nvGrpSpPr>
        <p:grpSpPr>
          <a:xfrm>
            <a:off x="4149153" y="3123192"/>
            <a:ext cx="4808094" cy="2044952"/>
            <a:chOff x="4306222" y="1974959"/>
            <a:chExt cx="4159996" cy="1816757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A710752B-F706-4885-B566-DFAAE71DDEC3}"/>
                </a:ext>
              </a:extLst>
            </p:cNvPr>
            <p:cNvSpPr/>
            <p:nvPr/>
          </p:nvSpPr>
          <p:spPr>
            <a:xfrm>
              <a:off x="4825295" y="2883338"/>
              <a:ext cx="340512" cy="648842"/>
            </a:xfrm>
            <a:custGeom>
              <a:avLst/>
              <a:gdLst>
                <a:gd name="connsiteX0" fmla="*/ 0 w 340512"/>
                <a:gd name="connsiteY0" fmla="*/ 0 h 648842"/>
                <a:gd name="connsiteX1" fmla="*/ 170256 w 340512"/>
                <a:gd name="connsiteY1" fmla="*/ 0 h 648842"/>
                <a:gd name="connsiteX2" fmla="*/ 170256 w 340512"/>
                <a:gd name="connsiteY2" fmla="*/ 648842 h 648842"/>
                <a:gd name="connsiteX3" fmla="*/ 340512 w 340512"/>
                <a:gd name="connsiteY3" fmla="*/ 648842 h 64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2" h="648842">
                  <a:moveTo>
                    <a:pt x="0" y="0"/>
                  </a:moveTo>
                  <a:lnTo>
                    <a:pt x="170256" y="0"/>
                  </a:lnTo>
                  <a:lnTo>
                    <a:pt x="170256" y="648842"/>
                  </a:lnTo>
                  <a:lnTo>
                    <a:pt x="340512" y="648842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4637" tIns="306102" rIns="164637" bIns="30610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E77789D7-4CCC-4B96-96C9-7B7536B9EAB5}"/>
                </a:ext>
              </a:extLst>
            </p:cNvPr>
            <p:cNvSpPr/>
            <p:nvPr/>
          </p:nvSpPr>
          <p:spPr>
            <a:xfrm>
              <a:off x="4825295" y="2837618"/>
              <a:ext cx="340512" cy="91440"/>
            </a:xfrm>
            <a:custGeom>
              <a:avLst/>
              <a:gdLst>
                <a:gd name="connsiteX0" fmla="*/ 0 w 340512"/>
                <a:gd name="connsiteY0" fmla="*/ 45720 h 91440"/>
                <a:gd name="connsiteX1" fmla="*/ 340512 w 340512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512" h="91440">
                  <a:moveTo>
                    <a:pt x="0" y="45720"/>
                  </a:moveTo>
                  <a:lnTo>
                    <a:pt x="340512" y="4572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4443" tIns="37207" rIns="174444" bIns="3720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30C0452-B6DB-4911-A18B-106F1D20616E}"/>
                </a:ext>
              </a:extLst>
            </p:cNvPr>
            <p:cNvSpPr/>
            <p:nvPr/>
          </p:nvSpPr>
          <p:spPr>
            <a:xfrm>
              <a:off x="4825295" y="2234496"/>
              <a:ext cx="340512" cy="648842"/>
            </a:xfrm>
            <a:custGeom>
              <a:avLst/>
              <a:gdLst>
                <a:gd name="connsiteX0" fmla="*/ 0 w 340512"/>
                <a:gd name="connsiteY0" fmla="*/ 648842 h 648842"/>
                <a:gd name="connsiteX1" fmla="*/ 170256 w 340512"/>
                <a:gd name="connsiteY1" fmla="*/ 648842 h 648842"/>
                <a:gd name="connsiteX2" fmla="*/ 170256 w 340512"/>
                <a:gd name="connsiteY2" fmla="*/ 0 h 648842"/>
                <a:gd name="connsiteX3" fmla="*/ 340512 w 340512"/>
                <a:gd name="connsiteY3" fmla="*/ 0 h 64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2" h="648842">
                  <a:moveTo>
                    <a:pt x="0" y="648842"/>
                  </a:moveTo>
                  <a:lnTo>
                    <a:pt x="170256" y="648842"/>
                  </a:lnTo>
                  <a:lnTo>
                    <a:pt x="170256" y="0"/>
                  </a:lnTo>
                  <a:lnTo>
                    <a:pt x="340512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4637" tIns="306102" rIns="164637" bIns="30610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676C69E-2232-4604-A12F-EA9F586E06CA}"/>
                </a:ext>
              </a:extLst>
            </p:cNvPr>
            <p:cNvSpPr/>
            <p:nvPr/>
          </p:nvSpPr>
          <p:spPr>
            <a:xfrm rot="16200000">
              <a:off x="3766454" y="2623801"/>
              <a:ext cx="1598610" cy="519073"/>
            </a:xfrm>
            <a:custGeom>
              <a:avLst/>
              <a:gdLst>
                <a:gd name="connsiteX0" fmla="*/ 0 w 1598610"/>
                <a:gd name="connsiteY0" fmla="*/ 0 h 519073"/>
                <a:gd name="connsiteX1" fmla="*/ 1598610 w 1598610"/>
                <a:gd name="connsiteY1" fmla="*/ 0 h 519073"/>
                <a:gd name="connsiteX2" fmla="*/ 1598610 w 1598610"/>
                <a:gd name="connsiteY2" fmla="*/ 519073 h 519073"/>
                <a:gd name="connsiteX3" fmla="*/ 0 w 1598610"/>
                <a:gd name="connsiteY3" fmla="*/ 519073 h 519073"/>
                <a:gd name="connsiteX4" fmla="*/ 0 w 1598610"/>
                <a:gd name="connsiteY4" fmla="*/ 0 h 51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8610" h="519073">
                  <a:moveTo>
                    <a:pt x="0" y="0"/>
                  </a:moveTo>
                  <a:lnTo>
                    <a:pt x="1598610" y="0"/>
                  </a:lnTo>
                  <a:lnTo>
                    <a:pt x="1598610" y="519073"/>
                  </a:lnTo>
                  <a:lnTo>
                    <a:pt x="0" y="5190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19" tIns="20319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200" kern="1200" dirty="0">
                  <a:solidFill>
                    <a:schemeClr val="tx1"/>
                  </a:solidFill>
                </a:rPr>
                <a:t>稳定性</a:t>
              </a: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54B8E108-9D20-4CCD-B948-A442FF63E134}"/>
                </a:ext>
              </a:extLst>
            </p:cNvPr>
            <p:cNvSpPr/>
            <p:nvPr/>
          </p:nvSpPr>
          <p:spPr>
            <a:xfrm>
              <a:off x="5165807" y="1974959"/>
              <a:ext cx="3300408" cy="519073"/>
            </a:xfrm>
            <a:custGeom>
              <a:avLst/>
              <a:gdLst>
                <a:gd name="connsiteX0" fmla="*/ 0 w 3457136"/>
                <a:gd name="connsiteY0" fmla="*/ 0 h 519073"/>
                <a:gd name="connsiteX1" fmla="*/ 3457136 w 3457136"/>
                <a:gd name="connsiteY1" fmla="*/ 0 h 519073"/>
                <a:gd name="connsiteX2" fmla="*/ 3457136 w 3457136"/>
                <a:gd name="connsiteY2" fmla="*/ 519073 h 519073"/>
                <a:gd name="connsiteX3" fmla="*/ 0 w 3457136"/>
                <a:gd name="connsiteY3" fmla="*/ 519073 h 519073"/>
                <a:gd name="connsiteX4" fmla="*/ 0 w 3457136"/>
                <a:gd name="connsiteY4" fmla="*/ 0 h 51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7136" h="519073">
                  <a:moveTo>
                    <a:pt x="0" y="0"/>
                  </a:moveTo>
                  <a:lnTo>
                    <a:pt x="3457136" y="0"/>
                  </a:lnTo>
                  <a:lnTo>
                    <a:pt x="3457136" y="519073"/>
                  </a:lnTo>
                  <a:lnTo>
                    <a:pt x="0" y="5190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b="0" i="0" kern="1200" dirty="0">
                  <a:solidFill>
                    <a:schemeClr val="tx1"/>
                  </a:solidFill>
                </a:rPr>
                <a:t>系统宕机，不受控，节点失效</a:t>
              </a:r>
              <a:endParaRPr lang="zh-CN" alt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CB15FF26-9D92-4E02-BB85-0C6E20D56E47}"/>
                </a:ext>
              </a:extLst>
            </p:cNvPr>
            <p:cNvSpPr/>
            <p:nvPr/>
          </p:nvSpPr>
          <p:spPr>
            <a:xfrm>
              <a:off x="5165806" y="2623801"/>
              <a:ext cx="3300409" cy="519073"/>
            </a:xfrm>
            <a:custGeom>
              <a:avLst/>
              <a:gdLst>
                <a:gd name="connsiteX0" fmla="*/ 0 w 3544546"/>
                <a:gd name="connsiteY0" fmla="*/ 0 h 519073"/>
                <a:gd name="connsiteX1" fmla="*/ 3544546 w 3544546"/>
                <a:gd name="connsiteY1" fmla="*/ 0 h 519073"/>
                <a:gd name="connsiteX2" fmla="*/ 3544546 w 3544546"/>
                <a:gd name="connsiteY2" fmla="*/ 519073 h 519073"/>
                <a:gd name="connsiteX3" fmla="*/ 0 w 3544546"/>
                <a:gd name="connsiteY3" fmla="*/ 519073 h 519073"/>
                <a:gd name="connsiteX4" fmla="*/ 0 w 3544546"/>
                <a:gd name="connsiteY4" fmla="*/ 0 h 51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4546" h="519073">
                  <a:moveTo>
                    <a:pt x="0" y="0"/>
                  </a:moveTo>
                  <a:lnTo>
                    <a:pt x="3544546" y="0"/>
                  </a:lnTo>
                  <a:lnTo>
                    <a:pt x="3544546" y="519073"/>
                  </a:lnTo>
                  <a:lnTo>
                    <a:pt x="0" y="5190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b="0" i="0" kern="1200" dirty="0">
                  <a:solidFill>
                    <a:schemeClr val="tx1"/>
                  </a:solidFill>
                </a:rPr>
                <a:t>话题多时数据延时大而不确定</a:t>
              </a:r>
              <a:endParaRPr lang="zh-CN" alt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BB2512B-0E66-4950-838B-295F619E0655}"/>
                </a:ext>
              </a:extLst>
            </p:cNvPr>
            <p:cNvSpPr/>
            <p:nvPr/>
          </p:nvSpPr>
          <p:spPr>
            <a:xfrm>
              <a:off x="5165808" y="3272643"/>
              <a:ext cx="3300410" cy="519073"/>
            </a:xfrm>
            <a:custGeom>
              <a:avLst/>
              <a:gdLst>
                <a:gd name="connsiteX0" fmla="*/ 0 w 3543575"/>
                <a:gd name="connsiteY0" fmla="*/ 0 h 519073"/>
                <a:gd name="connsiteX1" fmla="*/ 3543575 w 3543575"/>
                <a:gd name="connsiteY1" fmla="*/ 0 h 519073"/>
                <a:gd name="connsiteX2" fmla="*/ 3543575 w 3543575"/>
                <a:gd name="connsiteY2" fmla="*/ 519073 h 519073"/>
                <a:gd name="connsiteX3" fmla="*/ 0 w 3543575"/>
                <a:gd name="connsiteY3" fmla="*/ 519073 h 519073"/>
                <a:gd name="connsiteX4" fmla="*/ 0 w 3543575"/>
                <a:gd name="connsiteY4" fmla="*/ 0 h 51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3575" h="519073">
                  <a:moveTo>
                    <a:pt x="0" y="0"/>
                  </a:moveTo>
                  <a:lnTo>
                    <a:pt x="3543575" y="0"/>
                  </a:lnTo>
                  <a:lnTo>
                    <a:pt x="3543575" y="519073"/>
                  </a:lnTo>
                  <a:lnTo>
                    <a:pt x="0" y="5190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b="0" i="0" kern="1200" dirty="0">
                  <a:solidFill>
                    <a:schemeClr val="tx1"/>
                  </a:solidFill>
                </a:rPr>
                <a:t>频繁创建大量话题，某些话题会消失</a:t>
              </a:r>
              <a:endParaRPr lang="zh-CN" alt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80570535-6124-4651-BB22-0D66B3065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5460395"/>
            <a:ext cx="82804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  ROS2</a:t>
            </a:r>
            <a:r>
              <a:rPr lang="zh-CN" altLang="en-US" sz="2400" b="0" dirty="0"/>
              <a:t>：还在路上。。。</a:t>
            </a:r>
            <a:endParaRPr lang="en-US" altLang="zh-CN" sz="2400" b="0" dirty="0"/>
          </a:p>
          <a:p>
            <a:pPr>
              <a:spcBef>
                <a:spcPct val="50000"/>
              </a:spcBef>
            </a:pP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493C7D6-0D4B-4D47-9D8B-830ECA359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054012"/>
            <a:ext cx="828040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  ROS</a:t>
            </a:r>
            <a:r>
              <a:rPr lang="zh-CN" altLang="en-US" sz="2400" b="0" dirty="0"/>
              <a:t>：点对点的分布式通信机制，使用了基于</a:t>
            </a:r>
            <a:r>
              <a:rPr lang="en-US" altLang="zh-CN" sz="2400" b="0" dirty="0"/>
              <a:t>TCP/IP</a:t>
            </a:r>
            <a:r>
              <a:rPr lang="zh-CN" altLang="en-US" sz="2400" b="0" dirty="0"/>
              <a:t>的通信方式。</a:t>
            </a:r>
            <a:endParaRPr lang="en-US" altLang="zh-CN" sz="2400" b="0" dirty="0"/>
          </a:p>
          <a:p>
            <a:pPr>
              <a:spcBef>
                <a:spcPct val="50000"/>
              </a:spcBef>
            </a:pP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907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5">
            <a:extLst>
              <a:ext uri="{FF2B5EF4-FFF2-40B4-BE49-F238E27FC236}">
                <a16:creationId xmlns:a16="http://schemas.microsoft.com/office/drawing/2014/main" id="{F20A5D5B-863F-4178-BE6C-9A68B560C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0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6000" dirty="0">
                <a:solidFill>
                  <a:srgbClr val="0000CC"/>
                </a:solidFill>
                <a:latin typeface="Book Antiqua" panose="02040602050305030304" pitchFamily="18" charset="0"/>
              </a:rPr>
              <a:t>Codeit</a:t>
            </a:r>
            <a:r>
              <a:rPr lang="zh-CN" altLang="en-US" sz="6000" dirty="0">
                <a:solidFill>
                  <a:srgbClr val="0000CC"/>
                </a:solidFill>
                <a:latin typeface="Book Antiqua" panose="02040602050305030304" pitchFamily="18" charset="0"/>
              </a:rPr>
              <a:t>控制系统</a:t>
            </a:r>
            <a:endParaRPr lang="en-US" altLang="zh-CN" sz="6000" dirty="0">
              <a:solidFill>
                <a:srgbClr val="0000CC"/>
              </a:solidFill>
              <a:latin typeface="Book Antiqua" panose="02040602050305030304" pitchFamily="18" charset="0"/>
            </a:endParaRPr>
          </a:p>
        </p:txBody>
      </p:sp>
      <p:sp>
        <p:nvSpPr>
          <p:cNvPr id="18435" name="灯片编号占位符 1">
            <a:extLst>
              <a:ext uri="{FF2B5EF4-FFF2-40B4-BE49-F238E27FC236}">
                <a16:creationId xmlns:a16="http://schemas.microsoft.com/office/drawing/2014/main" id="{A2FBAE59-9C7A-4FCB-AB42-B9B8E71A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1FB753-5658-47B5-9FDD-F7EE05DCDE45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9840970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2">
            <a:extLst>
              <a:ext uri="{FF2B5EF4-FFF2-40B4-BE49-F238E27FC236}">
                <a16:creationId xmlns:a16="http://schemas.microsoft.com/office/drawing/2014/main" id="{2D6B3283-B3C5-4348-AB0B-F47C2B505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 </a:t>
            </a:r>
            <a:r>
              <a:rPr lang="zh-CN" altLang="en-US" sz="3600" dirty="0">
                <a:latin typeface="Times New Roman" panose="02020603050405020304" pitchFamily="18" charset="0"/>
              </a:rPr>
              <a:t>简介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47">
            <a:extLst>
              <a:ext uri="{FF2B5EF4-FFF2-40B4-BE49-F238E27FC236}">
                <a16:creationId xmlns:a16="http://schemas.microsoft.com/office/drawing/2014/main" id="{4DD1C593-E7D5-4436-9472-E4EC32FC1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5124" name="灯片编号占位符 1">
            <a:extLst>
              <a:ext uri="{FF2B5EF4-FFF2-40B4-BE49-F238E27FC236}">
                <a16:creationId xmlns:a16="http://schemas.microsoft.com/office/drawing/2014/main" id="{78A8F792-B77D-40A0-99CC-65AB969D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A40ACE-877F-49FE-B1E5-9CDA134FC339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8B7AE8-5B05-4C53-80F0-C04EBE3F467C}"/>
              </a:ext>
            </a:extLst>
          </p:cNvPr>
          <p:cNvSpPr/>
          <p:nvPr/>
        </p:nvSpPr>
        <p:spPr>
          <a:xfrm>
            <a:off x="302373" y="1067113"/>
            <a:ext cx="14622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</a:t>
            </a:r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ntrol</a:t>
            </a:r>
            <a:endParaRPr lang="zh-CN" altLang="en-US" sz="2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D4F6E1-C2A5-4333-97F2-23934584A9D7}"/>
              </a:ext>
            </a:extLst>
          </p:cNvPr>
          <p:cNvSpPr/>
          <p:nvPr/>
        </p:nvSpPr>
        <p:spPr>
          <a:xfrm>
            <a:off x="302373" y="2628387"/>
            <a:ext cx="15840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</a:t>
            </a:r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velop</a:t>
            </a:r>
            <a:endParaRPr lang="zh-CN" altLang="en-US" sz="2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DB63E4-95C1-44D1-9CA4-CBDB17B98CC9}"/>
              </a:ext>
            </a:extLst>
          </p:cNvPr>
          <p:cNvSpPr/>
          <p:nvPr/>
        </p:nvSpPr>
        <p:spPr>
          <a:xfrm>
            <a:off x="302373" y="5027769"/>
            <a:ext cx="4042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It</a:t>
            </a:r>
            <a:endParaRPr lang="zh-CN" altLang="en-US" sz="2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BDED4EE5-1A50-4A56-8BE3-7365A875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73" y="1627662"/>
            <a:ext cx="8280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完整的控制框架，控制被控对象的动力学特性，包含控制指令、数据通信、运动学模型、运动规划、运动控制算法。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4974C23-4D35-48CE-A2D1-ADFF2B7AE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73" y="3199932"/>
            <a:ext cx="8280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 dirty="0"/>
              <a:t> 完全基于</a:t>
            </a:r>
            <a:r>
              <a:rPr lang="en-US" altLang="zh-CN" sz="2400" b="0" dirty="0"/>
              <a:t>C++17</a:t>
            </a:r>
            <a:r>
              <a:rPr lang="zh-CN" altLang="en-US" sz="2400" b="0" dirty="0"/>
              <a:t>特性开发；跨系统运行（可在</a:t>
            </a:r>
            <a:r>
              <a:rPr lang="en-US" altLang="zh-CN" sz="2400" b="0" dirty="0"/>
              <a:t>windows</a:t>
            </a:r>
            <a:r>
              <a:rPr lang="zh-CN" altLang="en-US" sz="2400" b="0" dirty="0"/>
              <a:t>下调试开发）；模块化开发。</a:t>
            </a:r>
            <a:endParaRPr lang="en-US" altLang="zh-CN" sz="2400" b="0" dirty="0"/>
          </a:p>
          <a:p>
            <a:pPr>
              <a:spcBef>
                <a:spcPct val="50000"/>
              </a:spcBef>
            </a:pPr>
            <a:r>
              <a:rPr lang="zh-CN" altLang="en-US" sz="2400" b="0" dirty="0"/>
              <a:t> 控制系统开发平台，功能易于添加、拓展与维护；敏捷协同开发。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0118E5FF-FC85-4D04-ADBC-9510AEAF5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73" y="5488846"/>
            <a:ext cx="8280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被控对象的通用性，小到</a:t>
            </a:r>
            <a:r>
              <a:rPr lang="en-US" altLang="zh-CN" sz="2400" b="0" dirty="0"/>
              <a:t>led</a:t>
            </a:r>
            <a:r>
              <a:rPr lang="zh-CN" altLang="en-US" sz="2400" b="0" dirty="0"/>
              <a:t>灯控制，大到整个工厂的控制，可在相同软件框架下实现。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D9459B4-D731-4242-A82B-EF895207448A}"/>
              </a:ext>
            </a:extLst>
          </p:cNvPr>
          <p:cNvSpPr/>
          <p:nvPr/>
        </p:nvSpPr>
        <p:spPr bwMode="auto">
          <a:xfrm>
            <a:off x="4442573" y="1053351"/>
            <a:ext cx="1957526" cy="560549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宋体" pitchFamily="2" charset="-122"/>
              </a:rPr>
              <a:t>机器人学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FC7BB2E-5765-4DD8-A75A-14D35FDCEF85}"/>
              </a:ext>
            </a:extLst>
          </p:cNvPr>
          <p:cNvSpPr/>
          <p:nvPr/>
        </p:nvSpPr>
        <p:spPr bwMode="auto">
          <a:xfrm>
            <a:off x="4208678" y="2549021"/>
            <a:ext cx="2620624" cy="560549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C++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及软件设计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38798B-9D1E-4F8F-98B2-E4708FD8226F}"/>
              </a:ext>
            </a:extLst>
          </p:cNvPr>
          <p:cNvSpPr/>
          <p:nvPr/>
        </p:nvSpPr>
        <p:spPr bwMode="auto">
          <a:xfrm>
            <a:off x="4208678" y="4941278"/>
            <a:ext cx="2620624" cy="560549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控制系统组成</a:t>
            </a:r>
          </a:p>
        </p:txBody>
      </p:sp>
    </p:spTree>
    <p:extLst>
      <p:ext uri="{BB962C8B-B14F-4D97-AF65-F5344CB8AC3E}">
        <p14:creationId xmlns:p14="http://schemas.microsoft.com/office/powerpoint/2010/main" val="518575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  <p:bldP spid="14" grpId="0"/>
      <p:bldP spid="15" grpId="0"/>
      <p:bldP spid="2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2">
            <a:extLst>
              <a:ext uri="{FF2B5EF4-FFF2-40B4-BE49-F238E27FC236}">
                <a16:creationId xmlns:a16="http://schemas.microsoft.com/office/drawing/2014/main" id="{2D6B3283-B3C5-4348-AB0B-F47C2B505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架构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47">
            <a:extLst>
              <a:ext uri="{FF2B5EF4-FFF2-40B4-BE49-F238E27FC236}">
                <a16:creationId xmlns:a16="http://schemas.microsoft.com/office/drawing/2014/main" id="{4DD1C593-E7D5-4436-9472-E4EC32FC1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5136A00F-29E3-41C0-ADA4-62B297E52455}"/>
              </a:ext>
            </a:extLst>
          </p:cNvPr>
          <p:cNvSpPr/>
          <p:nvPr/>
        </p:nvSpPr>
        <p:spPr>
          <a:xfrm>
            <a:off x="357187" y="1662951"/>
            <a:ext cx="7310876" cy="1055276"/>
          </a:xfrm>
          <a:custGeom>
            <a:avLst/>
            <a:gdLst>
              <a:gd name="connsiteX0" fmla="*/ 0 w 6096000"/>
              <a:gd name="connsiteY0" fmla="*/ 0 h 1219200"/>
              <a:gd name="connsiteX1" fmla="*/ 6096000 w 6096000"/>
              <a:gd name="connsiteY1" fmla="*/ 0 h 1219200"/>
              <a:gd name="connsiteX2" fmla="*/ 6096000 w 6096000"/>
              <a:gd name="connsiteY2" fmla="*/ 1219200 h 1219200"/>
              <a:gd name="connsiteX3" fmla="*/ 0 w 6096000"/>
              <a:gd name="connsiteY3" fmla="*/ 1219200 h 1219200"/>
              <a:gd name="connsiteX4" fmla="*/ 0 w 6096000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219200">
                <a:moveTo>
                  <a:pt x="0" y="0"/>
                </a:moveTo>
                <a:lnTo>
                  <a:pt x="6096000" y="0"/>
                </a:lnTo>
                <a:lnTo>
                  <a:pt x="60960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lIns="205740" tIns="205740" rIns="205740" bIns="205740" anchor="ctr"/>
          <a:lstStyle>
            <a:lvl1pPr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</a:rPr>
              <a:t>解释器</a:t>
            </a:r>
            <a:endParaRPr lang="en-US" altLang="zh-CN" sz="4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>
                <a:solidFill>
                  <a:srgbClr val="FFFFFF"/>
                </a:solidFill>
              </a:rPr>
              <a:t>脚本语言；指令解析；多种通信（控制台</a:t>
            </a:r>
            <a:r>
              <a:rPr lang="en-US" altLang="zh-CN" sz="2000" dirty="0">
                <a:solidFill>
                  <a:srgbClr val="FFFFFF"/>
                </a:solidFill>
              </a:rPr>
              <a:t>, socket, com</a:t>
            </a:r>
            <a:r>
              <a:rPr lang="zh-CN" altLang="en-US" sz="2000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19EC4C9-9305-497B-B8ED-3BCE8D7EEF59}"/>
              </a:ext>
            </a:extLst>
          </p:cNvPr>
          <p:cNvSpPr/>
          <p:nvPr/>
        </p:nvSpPr>
        <p:spPr>
          <a:xfrm>
            <a:off x="2214354" y="2791252"/>
            <a:ext cx="2747962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en-US" altLang="zh-CN" sz="4000" dirty="0"/>
          </a:p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模型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virtual </a:t>
            </a:r>
            <a:r>
              <a:rPr lang="en-US" altLang="zh-CN" sz="2000" dirty="0" err="1"/>
              <a:t>devce</a:t>
            </a:r>
            <a:r>
              <a:rPr lang="en-US" altLang="zh-CN" sz="2000" dirty="0"/>
              <a:t>:</a:t>
            </a:r>
            <a:r>
              <a:rPr lang="zh-CN" altLang="en-US" sz="2000" dirty="0"/>
              <a:t>机器人，</a:t>
            </a:r>
            <a:r>
              <a:rPr lang="en-US" altLang="zh-CN" sz="2000" dirty="0"/>
              <a:t>IO</a:t>
            </a:r>
            <a:r>
              <a:rPr lang="zh-CN" altLang="en-US" sz="2000" dirty="0"/>
              <a:t>，存储设备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通用型机器人学算法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支持多模型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55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916012-CC31-4677-BB11-FD8BB8C6F695}"/>
              </a:ext>
            </a:extLst>
          </p:cNvPr>
          <p:cNvSpPr/>
          <p:nvPr/>
        </p:nvSpPr>
        <p:spPr>
          <a:xfrm>
            <a:off x="354012" y="5434440"/>
            <a:ext cx="7314051" cy="1060450"/>
          </a:xfrm>
          <a:prstGeom prst="rect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zh-CN" dirty="0" err="1"/>
              <a:t>Core&amp;Object</a:t>
            </a:r>
            <a:endParaRPr lang="en-US" altLang="zh-CN" dirty="0"/>
          </a:p>
          <a:p>
            <a:pPr>
              <a:defRPr/>
            </a:pPr>
            <a:r>
              <a:rPr lang="zh-CN" altLang="en-US" sz="2000" dirty="0"/>
              <a:t>所有模块的基类；实时线程与非实时线程数据交互；参数配置</a:t>
            </a:r>
          </a:p>
        </p:txBody>
      </p:sp>
      <p:sp>
        <p:nvSpPr>
          <p:cNvPr id="11273" name="箭头: 左弧形 11">
            <a:extLst>
              <a:ext uri="{FF2B5EF4-FFF2-40B4-BE49-F238E27FC236}">
                <a16:creationId xmlns:a16="http://schemas.microsoft.com/office/drawing/2014/main" id="{F4DE3B38-8588-4D4A-BCBF-BD8AC3E6B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800" y="2577347"/>
            <a:ext cx="438150" cy="1055276"/>
          </a:xfrm>
          <a:prstGeom prst="curvedRightArrow">
            <a:avLst>
              <a:gd name="adj1" fmla="val 25066"/>
              <a:gd name="adj2" fmla="val 50132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9DB44E2-4CF7-47DC-A079-74991843F1DA}"/>
              </a:ext>
            </a:extLst>
          </p:cNvPr>
          <p:cNvSpPr/>
          <p:nvPr/>
        </p:nvSpPr>
        <p:spPr>
          <a:xfrm>
            <a:off x="5108366" y="2800777"/>
            <a:ext cx="2568575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控制器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EtherCAT</a:t>
            </a:r>
            <a:r>
              <a:rPr lang="zh-CN" altLang="en-US" sz="2000" dirty="0"/>
              <a:t>主从站 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仿真主站（</a:t>
            </a:r>
            <a:r>
              <a:rPr lang="en-US" altLang="zh-CN" sz="2000" dirty="0"/>
              <a:t>vrep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串口、</a:t>
            </a:r>
            <a:r>
              <a:rPr lang="en-US" altLang="zh-CN" sz="2000" dirty="0"/>
              <a:t>TCP</a:t>
            </a:r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支持多主站</a:t>
            </a:r>
            <a:endParaRPr lang="en-US" altLang="zh-CN" sz="2000" dirty="0"/>
          </a:p>
        </p:txBody>
      </p:sp>
      <p:sp>
        <p:nvSpPr>
          <p:cNvPr id="11275" name="箭头: 下弧形 13">
            <a:extLst>
              <a:ext uri="{FF2B5EF4-FFF2-40B4-BE49-F238E27FC236}">
                <a16:creationId xmlns:a16="http://schemas.microsoft.com/office/drawing/2014/main" id="{CB31461B-E601-43DE-AA94-81887504E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616" y="4723240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" name="箭头: 下弧形 13">
            <a:extLst>
              <a:ext uri="{FF2B5EF4-FFF2-40B4-BE49-F238E27FC236}">
                <a16:creationId xmlns:a16="http://schemas.microsoft.com/office/drawing/2014/main" id="{132A246D-FD67-45BE-9D6D-765C62E6C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0668" y="4572427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3" name="箭头: 左弧形 11">
            <a:extLst>
              <a:ext uri="{FF2B5EF4-FFF2-40B4-BE49-F238E27FC236}">
                <a16:creationId xmlns:a16="http://schemas.microsoft.com/office/drawing/2014/main" id="{27BD7A95-D424-4DB8-87A1-D618C40D6132}"/>
              </a:ext>
            </a:extLst>
          </p:cNvPr>
          <p:cNvSpPr>
            <a:spLocks noChangeArrowheads="1"/>
          </p:cNvSpPr>
          <p:nvPr/>
        </p:nvSpPr>
        <p:spPr bwMode="auto">
          <a:xfrm rot="2726886">
            <a:off x="2306716" y="1182950"/>
            <a:ext cx="438150" cy="1054100"/>
          </a:xfrm>
          <a:prstGeom prst="curvedRightArrow">
            <a:avLst>
              <a:gd name="adj1" fmla="val 25049"/>
              <a:gd name="adj2" fmla="val 50087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5133" name="文本框 3">
            <a:extLst>
              <a:ext uri="{FF2B5EF4-FFF2-40B4-BE49-F238E27FC236}">
                <a16:creationId xmlns:a16="http://schemas.microsoft.com/office/drawing/2014/main" id="{B924D882-4B2B-4526-811C-8A8FC36F9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849" y="1281530"/>
            <a:ext cx="2093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/>
              <a:t>外界指令输入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F4B568-924A-4D33-98A8-CEF6A484F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8064" y="3441104"/>
            <a:ext cx="1465263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/>
              <a:t>device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ioPool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motorPool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subsysPool</a:t>
            </a:r>
            <a:endParaRPr lang="zh-CN" altLang="en-US" sz="1600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7D450BE-3254-40B7-89AC-5A922C5182C9}"/>
              </a:ext>
            </a:extLst>
          </p:cNvPr>
          <p:cNvSpPr/>
          <p:nvPr/>
        </p:nvSpPr>
        <p:spPr bwMode="auto">
          <a:xfrm>
            <a:off x="3433027" y="2855298"/>
            <a:ext cx="1465263" cy="38768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::model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D75DC76-E1F3-4094-B214-8BCA7E62B88E}"/>
              </a:ext>
            </a:extLst>
          </p:cNvPr>
          <p:cNvSpPr/>
          <p:nvPr/>
        </p:nvSpPr>
        <p:spPr bwMode="auto">
          <a:xfrm>
            <a:off x="6587682" y="2886851"/>
            <a:ext cx="1759613" cy="38768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::controller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7F0FD39-1559-4F0F-970E-6748AE5ED6D7}"/>
              </a:ext>
            </a:extLst>
          </p:cNvPr>
          <p:cNvSpPr/>
          <p:nvPr/>
        </p:nvSpPr>
        <p:spPr bwMode="auto">
          <a:xfrm>
            <a:off x="2475951" y="5445386"/>
            <a:ext cx="1297059" cy="38768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::core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B758013-796C-48D4-9B66-4A60DC5FF4D8}"/>
              </a:ext>
            </a:extLst>
          </p:cNvPr>
          <p:cNvSpPr/>
          <p:nvPr/>
        </p:nvSpPr>
        <p:spPr bwMode="auto">
          <a:xfrm>
            <a:off x="3055070" y="1754605"/>
            <a:ext cx="1601318" cy="38768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::function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B1C5EE9-090B-4C29-9890-7CC56A0C13BD}"/>
              </a:ext>
            </a:extLst>
          </p:cNvPr>
          <p:cNvSpPr/>
          <p:nvPr/>
        </p:nvSpPr>
        <p:spPr bwMode="auto">
          <a:xfrm>
            <a:off x="7351165" y="1194208"/>
            <a:ext cx="1601318" cy="38768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::system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98B8D57-6C5C-4DA3-8DB1-4357F17829B7}"/>
              </a:ext>
            </a:extLst>
          </p:cNvPr>
          <p:cNvSpPr/>
          <p:nvPr/>
        </p:nvSpPr>
        <p:spPr>
          <a:xfrm>
            <a:off x="187265" y="3756700"/>
            <a:ext cx="1966858" cy="1621430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传感器</a:t>
            </a:r>
            <a:endParaRPr lang="en-US" altLang="zh-CN" sz="4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数据量大</a:t>
            </a:r>
            <a:endParaRPr lang="en-US" altLang="zh-CN" sz="20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6C1F1FF-6344-4C1F-B780-DC6A96C3AB09}"/>
              </a:ext>
            </a:extLst>
          </p:cNvPr>
          <p:cNvSpPr/>
          <p:nvPr/>
        </p:nvSpPr>
        <p:spPr bwMode="auto">
          <a:xfrm>
            <a:off x="350203" y="3562859"/>
            <a:ext cx="1601318" cy="38768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::sensor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3" name="箭头: 下弧形 13">
            <a:extLst>
              <a:ext uri="{FF2B5EF4-FFF2-40B4-BE49-F238E27FC236}">
                <a16:creationId xmlns:a16="http://schemas.microsoft.com/office/drawing/2014/main" id="{A1295135-A7A9-4750-BE69-D5E4AE75C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243" y="5035977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F667A7E-64C0-4D2E-B23D-3DAD38CEE8AB}"/>
              </a:ext>
            </a:extLst>
          </p:cNvPr>
          <p:cNvSpPr/>
          <p:nvPr/>
        </p:nvSpPr>
        <p:spPr bwMode="auto">
          <a:xfrm>
            <a:off x="142875" y="1143713"/>
            <a:ext cx="8883624" cy="5507912"/>
          </a:xfrm>
          <a:prstGeom prst="roundRect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lgDash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1273" grpId="0" animBg="1"/>
      <p:bldP spid="13" grpId="0" animBg="1"/>
      <p:bldP spid="11275" grpId="0" animBg="1"/>
      <p:bldP spid="2" grpId="0" animBg="1"/>
      <p:bldP spid="3" grpId="0" animBg="1"/>
      <p:bldP spid="5" grpId="0"/>
      <p:bldP spid="4" grpId="0" animBg="1"/>
      <p:bldP spid="6" grpId="0" animBg="1"/>
      <p:bldP spid="9" grpId="0" animBg="1"/>
      <p:bldP spid="10" grpId="0" animBg="1"/>
      <p:bldP spid="20" grpId="0" animBg="1"/>
      <p:bldP spid="22" grpId="0" animBg="1"/>
      <p:bldP spid="21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2">
            <a:extLst>
              <a:ext uri="{FF2B5EF4-FFF2-40B4-BE49-F238E27FC236}">
                <a16:creationId xmlns:a16="http://schemas.microsoft.com/office/drawing/2014/main" id="{8FD68C1C-CB25-4BF7-B85A-8E8DFF5C5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::core</a:t>
            </a:r>
            <a:r>
              <a:rPr lang="en-US" altLang="zh-CN" sz="3600" dirty="0">
                <a:latin typeface="Times New Roman" panose="02020603050405020304" pitchFamily="18" charset="0"/>
              </a:rPr>
              <a:t>——Object</a:t>
            </a:r>
            <a:r>
              <a:rPr lang="zh-CN" altLang="en-US" sz="3600" dirty="0">
                <a:latin typeface="Times New Roman" panose="02020603050405020304" pitchFamily="18" charset="0"/>
              </a:rPr>
              <a:t>基类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0243" name="Rectangle 47">
            <a:extLst>
              <a:ext uri="{FF2B5EF4-FFF2-40B4-BE49-F238E27FC236}">
                <a16:creationId xmlns:a16="http://schemas.microsoft.com/office/drawing/2014/main" id="{378F0420-CE6E-479D-A62D-B85B0CF18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0244" name="灯片编号占位符 1">
            <a:extLst>
              <a:ext uri="{FF2B5EF4-FFF2-40B4-BE49-F238E27FC236}">
                <a16:creationId xmlns:a16="http://schemas.microsoft.com/office/drawing/2014/main" id="{0AC00516-A5FF-4460-8709-80FB7745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E05C59-39B8-495F-8724-DAA75894C51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5ABCCC0-ED0B-436B-A1CE-487C464DF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面向对象编程：</a:t>
            </a:r>
            <a:br>
              <a:rPr lang="zh-CN" altLang="en-US" sz="2400" dirty="0"/>
            </a:br>
            <a:endParaRPr lang="zh-CN" altLang="en-US" sz="1400" b="0" dirty="0">
              <a:solidFill>
                <a:srgbClr val="FF0000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3677E7D-6321-424E-A51A-CC9132872E6B}"/>
              </a:ext>
            </a:extLst>
          </p:cNvPr>
          <p:cNvGrpSpPr/>
          <p:nvPr/>
        </p:nvGrpSpPr>
        <p:grpSpPr>
          <a:xfrm>
            <a:off x="159764" y="1616329"/>
            <a:ext cx="3533987" cy="2058071"/>
            <a:chOff x="2400300" y="1610515"/>
            <a:chExt cx="4296498" cy="2735778"/>
          </a:xfrm>
        </p:grpSpPr>
        <p:sp>
          <p:nvSpPr>
            <p:cNvPr id="10245" name="矩形: 圆角 2">
              <a:extLst>
                <a:ext uri="{FF2B5EF4-FFF2-40B4-BE49-F238E27FC236}">
                  <a16:creationId xmlns:a16="http://schemas.microsoft.com/office/drawing/2014/main" id="{C2CEAD2D-C076-4AA5-8C48-69FEA5713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1610515"/>
              <a:ext cx="14478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 dirty="0"/>
                <a:t> Object</a:t>
              </a:r>
              <a:endParaRPr lang="zh-CN" altLang="en-US" b="0" dirty="0"/>
            </a:p>
          </p:txBody>
        </p:sp>
        <p:sp>
          <p:nvSpPr>
            <p:cNvPr id="10246" name="矩形: 圆角 3">
              <a:extLst>
                <a:ext uri="{FF2B5EF4-FFF2-40B4-BE49-F238E27FC236}">
                  <a16:creationId xmlns:a16="http://schemas.microsoft.com/office/drawing/2014/main" id="{0E2A8065-1BBE-4DA6-B34A-C743098ED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2790481"/>
              <a:ext cx="1447800" cy="533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 dirty="0"/>
                <a:t>  Child</a:t>
              </a:r>
              <a:endParaRPr lang="zh-CN" altLang="en-US" b="0" dirty="0"/>
            </a:p>
          </p:txBody>
        </p:sp>
        <p:cxnSp>
          <p:nvCxnSpPr>
            <p:cNvPr id="10254" name="直接箭头连接符 26">
              <a:extLst>
                <a:ext uri="{FF2B5EF4-FFF2-40B4-BE49-F238E27FC236}">
                  <a16:creationId xmlns:a16="http://schemas.microsoft.com/office/drawing/2014/main" id="{C8DA3057-F014-4471-BC29-A9C9BE9B15F6}"/>
                </a:ext>
              </a:extLst>
            </p:cNvPr>
            <p:cNvCxnSpPr>
              <a:cxnSpLocks noChangeShapeType="1"/>
              <a:stCxn id="10245" idx="2"/>
              <a:endCxn id="10246" idx="0"/>
            </p:cNvCxnSpPr>
            <p:nvPr/>
          </p:nvCxnSpPr>
          <p:spPr bwMode="auto">
            <a:xfrm flipH="1">
              <a:off x="3124201" y="2143915"/>
              <a:ext cx="1447800" cy="64656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5" name="矩形: 圆角 3">
              <a:extLst>
                <a:ext uri="{FF2B5EF4-FFF2-40B4-BE49-F238E27FC236}">
                  <a16:creationId xmlns:a16="http://schemas.microsoft.com/office/drawing/2014/main" id="{B8D6D9CA-E171-456F-8F01-6AEFA573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7220" y="2784530"/>
              <a:ext cx="1149559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0" dirty="0"/>
                <a:t>Man </a:t>
              </a:r>
              <a:endParaRPr lang="zh-CN" altLang="en-US" b="0" dirty="0"/>
            </a:p>
          </p:txBody>
        </p:sp>
        <p:sp>
          <p:nvSpPr>
            <p:cNvPr id="8" name="矩形: 圆角 3">
              <a:extLst>
                <a:ext uri="{FF2B5EF4-FFF2-40B4-BE49-F238E27FC236}">
                  <a16:creationId xmlns:a16="http://schemas.microsoft.com/office/drawing/2014/main" id="{3B21F2DE-057F-4DF8-BD0C-0A212C288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898" y="2800178"/>
              <a:ext cx="1400900" cy="533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0" dirty="0"/>
                <a:t>Family</a:t>
              </a:r>
              <a:endParaRPr lang="zh-CN" altLang="en-US" b="0" dirty="0"/>
            </a:p>
          </p:txBody>
        </p:sp>
        <p:cxnSp>
          <p:nvCxnSpPr>
            <p:cNvPr id="34" name="直接箭头连接符 26">
              <a:extLst>
                <a:ext uri="{FF2B5EF4-FFF2-40B4-BE49-F238E27FC236}">
                  <a16:creationId xmlns:a16="http://schemas.microsoft.com/office/drawing/2014/main" id="{979C74D1-6F43-453F-BB46-5AEE15D91349}"/>
                </a:ext>
              </a:extLst>
            </p:cNvPr>
            <p:cNvCxnSpPr>
              <a:cxnSpLocks noChangeShapeType="1"/>
              <a:stCxn id="10245" idx="2"/>
              <a:endCxn id="5" idx="0"/>
            </p:cNvCxnSpPr>
            <p:nvPr/>
          </p:nvCxnSpPr>
          <p:spPr bwMode="auto">
            <a:xfrm>
              <a:off x="4572000" y="2143915"/>
              <a:ext cx="0" cy="640615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38" name="直接箭头连接符 26">
              <a:extLst>
                <a:ext uri="{FF2B5EF4-FFF2-40B4-BE49-F238E27FC236}">
                  <a16:creationId xmlns:a16="http://schemas.microsoft.com/office/drawing/2014/main" id="{8F4C54FC-2CB3-4AB9-95A2-F399282C905D}"/>
                </a:ext>
              </a:extLst>
            </p:cNvPr>
            <p:cNvCxnSpPr>
              <a:cxnSpLocks noChangeShapeType="1"/>
              <a:stCxn id="10245" idx="2"/>
              <a:endCxn id="8" idx="0"/>
            </p:cNvCxnSpPr>
            <p:nvPr/>
          </p:nvCxnSpPr>
          <p:spPr bwMode="auto">
            <a:xfrm>
              <a:off x="4572001" y="2143915"/>
              <a:ext cx="1424348" cy="656264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" name="矩形: 圆角 3">
              <a:extLst>
                <a:ext uri="{FF2B5EF4-FFF2-40B4-BE49-F238E27FC236}">
                  <a16:creationId xmlns:a16="http://schemas.microsoft.com/office/drawing/2014/main" id="{CEA4BBD7-272B-4982-8A0E-980D347C8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3812893"/>
              <a:ext cx="14478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0" dirty="0"/>
                <a:t>Boy</a:t>
              </a:r>
              <a:endParaRPr lang="zh-CN" altLang="en-US" b="0" dirty="0"/>
            </a:p>
          </p:txBody>
        </p:sp>
        <p:cxnSp>
          <p:nvCxnSpPr>
            <p:cNvPr id="43" name="直接箭头连接符 26">
              <a:extLst>
                <a:ext uri="{FF2B5EF4-FFF2-40B4-BE49-F238E27FC236}">
                  <a16:creationId xmlns:a16="http://schemas.microsoft.com/office/drawing/2014/main" id="{E3CAC62E-BB4A-41B8-9B69-A0ED4CEB0A18}"/>
                </a:ext>
              </a:extLst>
            </p:cNvPr>
            <p:cNvCxnSpPr>
              <a:cxnSpLocks noChangeShapeType="1"/>
              <a:endCxn id="14" idx="0"/>
            </p:cNvCxnSpPr>
            <p:nvPr/>
          </p:nvCxnSpPr>
          <p:spPr bwMode="auto">
            <a:xfrm>
              <a:off x="3124201" y="3323883"/>
              <a:ext cx="0" cy="489012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2B18BE1-775B-4CEC-9AC3-E4F37DCD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67" y="1017165"/>
            <a:ext cx="5167830" cy="14435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EC3FE4C-7077-459F-A9E0-AE6CE45D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63" y="2426951"/>
            <a:ext cx="4959696" cy="153318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D123A55-F487-4A2C-94A3-2946B159F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4" y="4056704"/>
            <a:ext cx="6762982" cy="11849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7B3A548-FEEE-4FD9-A3F2-E4DF9533F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24" y="5334298"/>
            <a:ext cx="6847128" cy="11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43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2">
            <a:extLst>
              <a:ext uri="{FF2B5EF4-FFF2-40B4-BE49-F238E27FC236}">
                <a16:creationId xmlns:a16="http://schemas.microsoft.com/office/drawing/2014/main" id="{965CD9F1-1F78-41D7-A468-FD3BF8C24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::core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参数配置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6147" name="Rectangle 47">
            <a:extLst>
              <a:ext uri="{FF2B5EF4-FFF2-40B4-BE49-F238E27FC236}">
                <a16:creationId xmlns:a16="http://schemas.microsoft.com/office/drawing/2014/main" id="{E6209CF0-0EC5-4A4A-BDF6-8007B7FD0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6148" name="灯片编号占位符 1">
            <a:extLst>
              <a:ext uri="{FF2B5EF4-FFF2-40B4-BE49-F238E27FC236}">
                <a16:creationId xmlns:a16="http://schemas.microsoft.com/office/drawing/2014/main" id="{DF9DB205-534E-49AB-9345-B424C253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8A9FF9-98CA-457B-BAD2-A189984985D9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/>
          </a:p>
        </p:txBody>
      </p:sp>
      <p:pic>
        <p:nvPicPr>
          <p:cNvPr id="6149" name="图片 1">
            <a:extLst>
              <a:ext uri="{FF2B5EF4-FFF2-40B4-BE49-F238E27FC236}">
                <a16:creationId xmlns:a16="http://schemas.microsoft.com/office/drawing/2014/main" id="{7FCB0ED1-D77B-4E97-AC04-F44EE9127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079500"/>
            <a:ext cx="74104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2">
            <a:extLst>
              <a:ext uri="{FF2B5EF4-FFF2-40B4-BE49-F238E27FC236}">
                <a16:creationId xmlns:a16="http://schemas.microsoft.com/office/drawing/2014/main" id="{97F9DAAE-0907-4A0A-A420-887A4CCE2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724150"/>
            <a:ext cx="867727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113854</TotalTime>
  <Words>1928</Words>
  <Application>Microsoft Office PowerPoint</Application>
  <PresentationFormat>全屏显示(4:3)</PresentationFormat>
  <Paragraphs>337</Paragraphs>
  <Slides>30</Slides>
  <Notes>3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宋体</vt:lpstr>
      <vt:lpstr>Arial</vt:lpstr>
      <vt:lpstr>Book Antiqua</vt:lpstr>
      <vt:lpstr>Consolas</vt:lpstr>
      <vt:lpstr>Tahoma</vt:lpstr>
      <vt:lpstr>Times New Roman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Zhou Hao First Year Report</dc:title>
  <dc:subject>Mathematical Morphology for Color Image Processing and Analysis</dc:subject>
  <dc:creator>Lan Li</dc:creator>
  <cp:lastModifiedBy>Gui Kai</cp:lastModifiedBy>
  <cp:revision>5625</cp:revision>
  <dcterms:created xsi:type="dcterms:W3CDTF">2003-06-25T11:50:36Z</dcterms:created>
  <dcterms:modified xsi:type="dcterms:W3CDTF">2020-11-10T12:30:40Z</dcterms:modified>
</cp:coreProperties>
</file>